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9"/>
  </p:notesMasterIdLst>
  <p:sldIdLst>
    <p:sldId id="1074" r:id="rId4"/>
    <p:sldId id="358" r:id="rId5"/>
    <p:sldId id="256" r:id="rId6"/>
    <p:sldId id="274" r:id="rId7"/>
    <p:sldId id="320" r:id="rId8"/>
    <p:sldId id="325" r:id="rId9"/>
    <p:sldId id="1077" r:id="rId10"/>
    <p:sldId id="1078" r:id="rId11"/>
    <p:sldId id="331" r:id="rId12"/>
    <p:sldId id="1079" r:id="rId13"/>
    <p:sldId id="1080" r:id="rId14"/>
    <p:sldId id="297" r:id="rId15"/>
    <p:sldId id="1075" r:id="rId16"/>
    <p:sldId id="281" r:id="rId17"/>
    <p:sldId id="359" r:id="rId18"/>
    <p:sldId id="282" r:id="rId19"/>
    <p:sldId id="300" r:id="rId20"/>
    <p:sldId id="311" r:id="rId21"/>
    <p:sldId id="323" r:id="rId22"/>
    <p:sldId id="312" r:id="rId23"/>
    <p:sldId id="324" r:id="rId24"/>
    <p:sldId id="310" r:id="rId25"/>
    <p:sldId id="352" r:id="rId26"/>
    <p:sldId id="1081" r:id="rId27"/>
    <p:sldId id="1082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EF4F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51" autoAdjust="0"/>
    <p:restoredTop sz="70850" autoAdjust="0"/>
  </p:normalViewPr>
  <p:slideViewPr>
    <p:cSldViewPr snapToGrid="0">
      <p:cViewPr varScale="1">
        <p:scale>
          <a:sx n="55" d="100"/>
          <a:sy n="55" d="100"/>
        </p:scale>
        <p:origin x="110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9E6AA-B943-4053-884B-666C61ED4A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D42799-F077-4A5A-BFD0-93C55D05D456}">
      <dgm:prSet custT="1"/>
      <dgm:spPr/>
      <dgm:t>
        <a:bodyPr/>
        <a:lstStyle/>
        <a:p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to answer</a:t>
          </a:r>
        </a:p>
      </dgm:t>
    </dgm:pt>
    <dgm:pt modelId="{B89C3521-FCAF-440B-9DD7-90EDC7E328BC}" type="parTrans" cxnId="{AC407835-9BDB-4180-97E1-53003174EA9A}">
      <dgm:prSet/>
      <dgm:spPr/>
      <dgm:t>
        <a:bodyPr/>
        <a:lstStyle/>
        <a:p>
          <a:endParaRPr lang="en-US"/>
        </a:p>
      </dgm:t>
    </dgm:pt>
    <dgm:pt modelId="{C3B6B481-6B79-4CAB-84C4-216725E735A1}" type="sibTrans" cxnId="{AC407835-9BDB-4180-97E1-53003174EA9A}">
      <dgm:prSet/>
      <dgm:spPr/>
      <dgm:t>
        <a:bodyPr/>
        <a:lstStyle/>
        <a:p>
          <a:endParaRPr lang="en-US"/>
        </a:p>
      </dgm:t>
    </dgm:pt>
    <dgm:pt modelId="{EE9104D4-C480-4CCC-99BD-3B5EFF48B0ED}">
      <dgm:prSet custT="1"/>
      <dgm:spPr/>
      <dgm:t>
        <a:bodyPr/>
        <a:lstStyle/>
        <a:p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to discuss</a:t>
          </a:r>
        </a:p>
      </dgm:t>
    </dgm:pt>
    <dgm:pt modelId="{901346D6-B71E-4D10-9426-08A20B364B5B}" type="parTrans" cxnId="{DC127D26-DF49-4029-BC2A-EDCEC991F5A4}">
      <dgm:prSet/>
      <dgm:spPr/>
      <dgm:t>
        <a:bodyPr/>
        <a:lstStyle/>
        <a:p>
          <a:endParaRPr lang="en-US"/>
        </a:p>
      </dgm:t>
    </dgm:pt>
    <dgm:pt modelId="{B7CC605D-D812-47D5-8F8F-8DFC7CF60B31}" type="sibTrans" cxnId="{DC127D26-DF49-4029-BC2A-EDCEC991F5A4}">
      <dgm:prSet/>
      <dgm:spPr/>
      <dgm:t>
        <a:bodyPr/>
        <a:lstStyle/>
        <a:p>
          <a:endParaRPr lang="en-US"/>
        </a:p>
      </dgm:t>
    </dgm:pt>
    <dgm:pt modelId="{9CE2B702-9345-49FD-B954-068CC462024D}">
      <dgm:prSet custT="1"/>
      <dgm:spPr/>
      <dgm:t>
        <a:bodyPr/>
        <a:lstStyle/>
        <a:p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to synthesize</a:t>
          </a:r>
        </a:p>
      </dgm:t>
    </dgm:pt>
    <dgm:pt modelId="{D0F40232-A083-4D14-B48F-AC8DB3C88DA3}" type="parTrans" cxnId="{BB1536FA-627F-4E0A-A697-CDBAE55F49A5}">
      <dgm:prSet/>
      <dgm:spPr/>
      <dgm:t>
        <a:bodyPr/>
        <a:lstStyle/>
        <a:p>
          <a:endParaRPr lang="en-US"/>
        </a:p>
      </dgm:t>
    </dgm:pt>
    <dgm:pt modelId="{F3E8EB41-E444-48F1-8779-6972763041EA}" type="sibTrans" cxnId="{BB1536FA-627F-4E0A-A697-CDBAE55F49A5}">
      <dgm:prSet/>
      <dgm:spPr/>
      <dgm:t>
        <a:bodyPr/>
        <a:lstStyle/>
        <a:p>
          <a:endParaRPr lang="en-US"/>
        </a:p>
      </dgm:t>
    </dgm:pt>
    <dgm:pt modelId="{3D50FC5F-60FE-4D4E-8DDA-DDA6E0859D45}">
      <dgm:prSet custT="1"/>
      <dgm:spPr/>
      <dgm:t>
        <a:bodyPr/>
        <a:lstStyle/>
        <a:p>
          <a:r>
            <a:rPr lang="en-US" sz="3000" dirty="0">
              <a:latin typeface="Times New Roman" panose="02020603050405020304" pitchFamily="18" charset="0"/>
              <a:cs typeface="Times New Roman" panose="02020603050405020304" pitchFamily="18" charset="0"/>
            </a:rPr>
            <a:t>to report on </a:t>
          </a:r>
        </a:p>
      </dgm:t>
    </dgm:pt>
    <dgm:pt modelId="{DE9B83A6-5FDE-4749-9707-2AFB3DF0AE60}" type="parTrans" cxnId="{DD4EDF70-8EA2-4E19-ABCC-35FB8AD4493F}">
      <dgm:prSet/>
      <dgm:spPr/>
      <dgm:t>
        <a:bodyPr/>
        <a:lstStyle/>
        <a:p>
          <a:endParaRPr lang="en-US"/>
        </a:p>
      </dgm:t>
    </dgm:pt>
    <dgm:pt modelId="{CFA84362-E7EA-4A89-B751-426A4F524C9A}" type="sibTrans" cxnId="{DD4EDF70-8EA2-4E19-ABCC-35FB8AD4493F}">
      <dgm:prSet/>
      <dgm:spPr/>
      <dgm:t>
        <a:bodyPr/>
        <a:lstStyle/>
        <a:p>
          <a:endParaRPr lang="en-US"/>
        </a:p>
      </dgm:t>
    </dgm:pt>
    <dgm:pt modelId="{C0EBA9B4-F440-4DA7-96B9-59DEF2F65CCD}" type="pres">
      <dgm:prSet presAssocID="{14B9E6AA-B943-4053-884B-666C61ED4A34}" presName="root" presStyleCnt="0">
        <dgm:presLayoutVars>
          <dgm:dir/>
          <dgm:resizeHandles val="exact"/>
        </dgm:presLayoutVars>
      </dgm:prSet>
      <dgm:spPr/>
    </dgm:pt>
    <dgm:pt modelId="{D975A4DA-08DC-4887-86B8-886CE6610FC7}" type="pres">
      <dgm:prSet presAssocID="{29D42799-F077-4A5A-BFD0-93C55D05D456}" presName="compNode" presStyleCnt="0"/>
      <dgm:spPr/>
    </dgm:pt>
    <dgm:pt modelId="{B7268416-EA64-465E-A27F-5AF06B8530AD}" type="pres">
      <dgm:prSet presAssocID="{29D42799-F077-4A5A-BFD0-93C55D05D456}" presName="bgRect" presStyleLbl="bgShp" presStyleIdx="0" presStyleCnt="4"/>
      <dgm:spPr/>
    </dgm:pt>
    <dgm:pt modelId="{263CEA8D-4B0B-46B9-A28D-3B8CD10FAB53}" type="pres">
      <dgm:prSet presAssocID="{29D42799-F077-4A5A-BFD0-93C55D05D4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89756B8-E3B8-462E-8544-5FF27845A9B4}" type="pres">
      <dgm:prSet presAssocID="{29D42799-F077-4A5A-BFD0-93C55D05D456}" presName="spaceRect" presStyleCnt="0"/>
      <dgm:spPr/>
    </dgm:pt>
    <dgm:pt modelId="{C00AE90C-1235-4DD9-87C2-E11A580F0556}" type="pres">
      <dgm:prSet presAssocID="{29D42799-F077-4A5A-BFD0-93C55D05D456}" presName="parTx" presStyleLbl="revTx" presStyleIdx="0" presStyleCnt="4">
        <dgm:presLayoutVars>
          <dgm:chMax val="0"/>
          <dgm:chPref val="0"/>
        </dgm:presLayoutVars>
      </dgm:prSet>
      <dgm:spPr/>
    </dgm:pt>
    <dgm:pt modelId="{66CB79D8-0792-4E20-A8CD-4D52FF8C3848}" type="pres">
      <dgm:prSet presAssocID="{C3B6B481-6B79-4CAB-84C4-216725E735A1}" presName="sibTrans" presStyleCnt="0"/>
      <dgm:spPr/>
    </dgm:pt>
    <dgm:pt modelId="{777F2048-5E4B-4CE5-B32F-5D9DFEBA2381}" type="pres">
      <dgm:prSet presAssocID="{EE9104D4-C480-4CCC-99BD-3B5EFF48B0ED}" presName="compNode" presStyleCnt="0"/>
      <dgm:spPr/>
    </dgm:pt>
    <dgm:pt modelId="{18244A80-FD73-404A-A8E2-8F72DC25FD28}" type="pres">
      <dgm:prSet presAssocID="{EE9104D4-C480-4CCC-99BD-3B5EFF48B0ED}" presName="bgRect" presStyleLbl="bgShp" presStyleIdx="1" presStyleCnt="4"/>
      <dgm:spPr/>
    </dgm:pt>
    <dgm:pt modelId="{93FC2B8C-6BDF-492E-8E7F-79296EA754BB}" type="pres">
      <dgm:prSet presAssocID="{EE9104D4-C480-4CCC-99BD-3B5EFF48B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89A16CB-90A1-4DAB-8344-4446B1A53058}" type="pres">
      <dgm:prSet presAssocID="{EE9104D4-C480-4CCC-99BD-3B5EFF48B0ED}" presName="spaceRect" presStyleCnt="0"/>
      <dgm:spPr/>
    </dgm:pt>
    <dgm:pt modelId="{E193055E-D8B2-4B39-9050-AE0EE797A558}" type="pres">
      <dgm:prSet presAssocID="{EE9104D4-C480-4CCC-99BD-3B5EFF48B0ED}" presName="parTx" presStyleLbl="revTx" presStyleIdx="1" presStyleCnt="4">
        <dgm:presLayoutVars>
          <dgm:chMax val="0"/>
          <dgm:chPref val="0"/>
        </dgm:presLayoutVars>
      </dgm:prSet>
      <dgm:spPr/>
    </dgm:pt>
    <dgm:pt modelId="{51184ECD-6A53-4606-9F15-A00BF37B92F6}" type="pres">
      <dgm:prSet presAssocID="{B7CC605D-D812-47D5-8F8F-8DFC7CF60B31}" presName="sibTrans" presStyleCnt="0"/>
      <dgm:spPr/>
    </dgm:pt>
    <dgm:pt modelId="{DF0ADB81-585C-4CCC-8D39-45FDD9C64A44}" type="pres">
      <dgm:prSet presAssocID="{9CE2B702-9345-49FD-B954-068CC462024D}" presName="compNode" presStyleCnt="0"/>
      <dgm:spPr/>
    </dgm:pt>
    <dgm:pt modelId="{50A3CA1D-A618-4ED3-A70F-DF8C0CBD75AC}" type="pres">
      <dgm:prSet presAssocID="{9CE2B702-9345-49FD-B954-068CC462024D}" presName="bgRect" presStyleLbl="bgShp" presStyleIdx="2" presStyleCnt="4"/>
      <dgm:spPr/>
    </dgm:pt>
    <dgm:pt modelId="{D58076F4-C043-4432-83F2-43E2FA7F6916}" type="pres">
      <dgm:prSet presAssocID="{9CE2B702-9345-49FD-B954-068CC46202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B79707F-1E96-40DC-A62D-182EF35E3A0B}" type="pres">
      <dgm:prSet presAssocID="{9CE2B702-9345-49FD-B954-068CC462024D}" presName="spaceRect" presStyleCnt="0"/>
      <dgm:spPr/>
    </dgm:pt>
    <dgm:pt modelId="{1AEE044C-06F7-402B-AE7E-DF17B1128E08}" type="pres">
      <dgm:prSet presAssocID="{9CE2B702-9345-49FD-B954-068CC462024D}" presName="parTx" presStyleLbl="revTx" presStyleIdx="2" presStyleCnt="4">
        <dgm:presLayoutVars>
          <dgm:chMax val="0"/>
          <dgm:chPref val="0"/>
        </dgm:presLayoutVars>
      </dgm:prSet>
      <dgm:spPr/>
    </dgm:pt>
    <dgm:pt modelId="{542DEB6A-7650-4DFE-A1CB-9133A72F537B}" type="pres">
      <dgm:prSet presAssocID="{F3E8EB41-E444-48F1-8779-6972763041EA}" presName="sibTrans" presStyleCnt="0"/>
      <dgm:spPr/>
    </dgm:pt>
    <dgm:pt modelId="{0817B741-F6AA-4381-B485-D96995891D69}" type="pres">
      <dgm:prSet presAssocID="{3D50FC5F-60FE-4D4E-8DDA-DDA6E0859D45}" presName="compNode" presStyleCnt="0"/>
      <dgm:spPr/>
    </dgm:pt>
    <dgm:pt modelId="{1CEEF0A0-0C3E-477A-BE49-FA49543D1C94}" type="pres">
      <dgm:prSet presAssocID="{3D50FC5F-60FE-4D4E-8DDA-DDA6E0859D45}" presName="bgRect" presStyleLbl="bgShp" presStyleIdx="3" presStyleCnt="4"/>
      <dgm:spPr/>
    </dgm:pt>
    <dgm:pt modelId="{2B24DFFC-FF94-4E2F-B856-54B985921655}" type="pres">
      <dgm:prSet presAssocID="{3D50FC5F-60FE-4D4E-8DDA-DDA6E0859D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D19B3FD-6867-433F-BD40-439CB5DB0297}" type="pres">
      <dgm:prSet presAssocID="{3D50FC5F-60FE-4D4E-8DDA-DDA6E0859D45}" presName="spaceRect" presStyleCnt="0"/>
      <dgm:spPr/>
    </dgm:pt>
    <dgm:pt modelId="{7D2C4D89-0405-4A68-A0B5-D3FB16BEFA5C}" type="pres">
      <dgm:prSet presAssocID="{3D50FC5F-60FE-4D4E-8DDA-DDA6E0859D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8D3D1B-3B60-4060-BE7B-832EBA9EBB73}" type="presOf" srcId="{14B9E6AA-B943-4053-884B-666C61ED4A34}" destId="{C0EBA9B4-F440-4DA7-96B9-59DEF2F65CCD}" srcOrd="0" destOrd="0" presId="urn:microsoft.com/office/officeart/2018/2/layout/IconVerticalSolidList"/>
    <dgm:cxn modelId="{DC127D26-DF49-4029-BC2A-EDCEC991F5A4}" srcId="{14B9E6AA-B943-4053-884B-666C61ED4A34}" destId="{EE9104D4-C480-4CCC-99BD-3B5EFF48B0ED}" srcOrd="1" destOrd="0" parTransId="{901346D6-B71E-4D10-9426-08A20B364B5B}" sibTransId="{B7CC605D-D812-47D5-8F8F-8DFC7CF60B31}"/>
    <dgm:cxn modelId="{AC407835-9BDB-4180-97E1-53003174EA9A}" srcId="{14B9E6AA-B943-4053-884B-666C61ED4A34}" destId="{29D42799-F077-4A5A-BFD0-93C55D05D456}" srcOrd="0" destOrd="0" parTransId="{B89C3521-FCAF-440B-9DD7-90EDC7E328BC}" sibTransId="{C3B6B481-6B79-4CAB-84C4-216725E735A1}"/>
    <dgm:cxn modelId="{A07A6444-DD8D-41BC-9694-A6C516E6FD13}" type="presOf" srcId="{9CE2B702-9345-49FD-B954-068CC462024D}" destId="{1AEE044C-06F7-402B-AE7E-DF17B1128E08}" srcOrd="0" destOrd="0" presId="urn:microsoft.com/office/officeart/2018/2/layout/IconVerticalSolidList"/>
    <dgm:cxn modelId="{3A49BE4E-5943-4CBC-B894-C084608E66BB}" type="presOf" srcId="{EE9104D4-C480-4CCC-99BD-3B5EFF48B0ED}" destId="{E193055E-D8B2-4B39-9050-AE0EE797A558}" srcOrd="0" destOrd="0" presId="urn:microsoft.com/office/officeart/2018/2/layout/IconVerticalSolidList"/>
    <dgm:cxn modelId="{DD4EDF70-8EA2-4E19-ABCC-35FB8AD4493F}" srcId="{14B9E6AA-B943-4053-884B-666C61ED4A34}" destId="{3D50FC5F-60FE-4D4E-8DDA-DDA6E0859D45}" srcOrd="3" destOrd="0" parTransId="{DE9B83A6-5FDE-4749-9707-2AFB3DF0AE60}" sibTransId="{CFA84362-E7EA-4A89-B751-426A4F524C9A}"/>
    <dgm:cxn modelId="{09D456C1-0BD0-4D10-80CC-70B19E31A057}" type="presOf" srcId="{29D42799-F077-4A5A-BFD0-93C55D05D456}" destId="{C00AE90C-1235-4DD9-87C2-E11A580F0556}" srcOrd="0" destOrd="0" presId="urn:microsoft.com/office/officeart/2018/2/layout/IconVerticalSolidList"/>
    <dgm:cxn modelId="{D3E416E0-9DDC-464E-94D8-325779683848}" type="presOf" srcId="{3D50FC5F-60FE-4D4E-8DDA-DDA6E0859D45}" destId="{7D2C4D89-0405-4A68-A0B5-D3FB16BEFA5C}" srcOrd="0" destOrd="0" presId="urn:microsoft.com/office/officeart/2018/2/layout/IconVerticalSolidList"/>
    <dgm:cxn modelId="{BB1536FA-627F-4E0A-A697-CDBAE55F49A5}" srcId="{14B9E6AA-B943-4053-884B-666C61ED4A34}" destId="{9CE2B702-9345-49FD-B954-068CC462024D}" srcOrd="2" destOrd="0" parTransId="{D0F40232-A083-4D14-B48F-AC8DB3C88DA3}" sibTransId="{F3E8EB41-E444-48F1-8779-6972763041EA}"/>
    <dgm:cxn modelId="{78F758B2-5962-49FA-8C19-7FBAD33AF094}" type="presParOf" srcId="{C0EBA9B4-F440-4DA7-96B9-59DEF2F65CCD}" destId="{D975A4DA-08DC-4887-86B8-886CE6610FC7}" srcOrd="0" destOrd="0" presId="urn:microsoft.com/office/officeart/2018/2/layout/IconVerticalSolidList"/>
    <dgm:cxn modelId="{5F63D165-46CE-45AC-8C13-F6DD9794A519}" type="presParOf" srcId="{D975A4DA-08DC-4887-86B8-886CE6610FC7}" destId="{B7268416-EA64-465E-A27F-5AF06B8530AD}" srcOrd="0" destOrd="0" presId="urn:microsoft.com/office/officeart/2018/2/layout/IconVerticalSolidList"/>
    <dgm:cxn modelId="{AE995F13-8F4F-4303-BDB0-E54E3D04E3A0}" type="presParOf" srcId="{D975A4DA-08DC-4887-86B8-886CE6610FC7}" destId="{263CEA8D-4B0B-46B9-A28D-3B8CD10FAB53}" srcOrd="1" destOrd="0" presId="urn:microsoft.com/office/officeart/2018/2/layout/IconVerticalSolidList"/>
    <dgm:cxn modelId="{A79CB256-2FB8-4E42-84C9-D61ECC30C451}" type="presParOf" srcId="{D975A4DA-08DC-4887-86B8-886CE6610FC7}" destId="{A89756B8-E3B8-462E-8544-5FF27845A9B4}" srcOrd="2" destOrd="0" presId="urn:microsoft.com/office/officeart/2018/2/layout/IconVerticalSolidList"/>
    <dgm:cxn modelId="{FCFB67DE-D206-4A57-B514-A7CDF492B234}" type="presParOf" srcId="{D975A4DA-08DC-4887-86B8-886CE6610FC7}" destId="{C00AE90C-1235-4DD9-87C2-E11A580F0556}" srcOrd="3" destOrd="0" presId="urn:microsoft.com/office/officeart/2018/2/layout/IconVerticalSolidList"/>
    <dgm:cxn modelId="{F5C795BC-B349-468F-A43F-1BDBED2A9ECE}" type="presParOf" srcId="{C0EBA9B4-F440-4DA7-96B9-59DEF2F65CCD}" destId="{66CB79D8-0792-4E20-A8CD-4D52FF8C3848}" srcOrd="1" destOrd="0" presId="urn:microsoft.com/office/officeart/2018/2/layout/IconVerticalSolidList"/>
    <dgm:cxn modelId="{266C1CD1-67B7-4C3C-ABF5-6EAC78172876}" type="presParOf" srcId="{C0EBA9B4-F440-4DA7-96B9-59DEF2F65CCD}" destId="{777F2048-5E4B-4CE5-B32F-5D9DFEBA2381}" srcOrd="2" destOrd="0" presId="urn:microsoft.com/office/officeart/2018/2/layout/IconVerticalSolidList"/>
    <dgm:cxn modelId="{676BB9FB-E78A-43EB-A48E-4D6019AB5B2B}" type="presParOf" srcId="{777F2048-5E4B-4CE5-B32F-5D9DFEBA2381}" destId="{18244A80-FD73-404A-A8E2-8F72DC25FD28}" srcOrd="0" destOrd="0" presId="urn:microsoft.com/office/officeart/2018/2/layout/IconVerticalSolidList"/>
    <dgm:cxn modelId="{E88E5AE6-037D-4306-9829-52813D02DA3C}" type="presParOf" srcId="{777F2048-5E4B-4CE5-B32F-5D9DFEBA2381}" destId="{93FC2B8C-6BDF-492E-8E7F-79296EA754BB}" srcOrd="1" destOrd="0" presId="urn:microsoft.com/office/officeart/2018/2/layout/IconVerticalSolidList"/>
    <dgm:cxn modelId="{53AA06D7-2DF5-4A65-AA9B-194CCC43109C}" type="presParOf" srcId="{777F2048-5E4B-4CE5-B32F-5D9DFEBA2381}" destId="{C89A16CB-90A1-4DAB-8344-4446B1A53058}" srcOrd="2" destOrd="0" presId="urn:microsoft.com/office/officeart/2018/2/layout/IconVerticalSolidList"/>
    <dgm:cxn modelId="{7099A477-D0E2-4D16-A49B-D00EA86230C1}" type="presParOf" srcId="{777F2048-5E4B-4CE5-B32F-5D9DFEBA2381}" destId="{E193055E-D8B2-4B39-9050-AE0EE797A558}" srcOrd="3" destOrd="0" presId="urn:microsoft.com/office/officeart/2018/2/layout/IconVerticalSolidList"/>
    <dgm:cxn modelId="{CD8D802E-C514-4D5A-925D-F86F9A9471CF}" type="presParOf" srcId="{C0EBA9B4-F440-4DA7-96B9-59DEF2F65CCD}" destId="{51184ECD-6A53-4606-9F15-A00BF37B92F6}" srcOrd="3" destOrd="0" presId="urn:microsoft.com/office/officeart/2018/2/layout/IconVerticalSolidList"/>
    <dgm:cxn modelId="{4D4FC0E5-8058-4A36-BD25-F903B8D18D27}" type="presParOf" srcId="{C0EBA9B4-F440-4DA7-96B9-59DEF2F65CCD}" destId="{DF0ADB81-585C-4CCC-8D39-45FDD9C64A44}" srcOrd="4" destOrd="0" presId="urn:microsoft.com/office/officeart/2018/2/layout/IconVerticalSolidList"/>
    <dgm:cxn modelId="{0D52B431-6A45-4474-AD63-398F7724C4DA}" type="presParOf" srcId="{DF0ADB81-585C-4CCC-8D39-45FDD9C64A44}" destId="{50A3CA1D-A618-4ED3-A70F-DF8C0CBD75AC}" srcOrd="0" destOrd="0" presId="urn:microsoft.com/office/officeart/2018/2/layout/IconVerticalSolidList"/>
    <dgm:cxn modelId="{6EC36908-61F2-483E-8934-22B699155393}" type="presParOf" srcId="{DF0ADB81-585C-4CCC-8D39-45FDD9C64A44}" destId="{D58076F4-C043-4432-83F2-43E2FA7F6916}" srcOrd="1" destOrd="0" presId="urn:microsoft.com/office/officeart/2018/2/layout/IconVerticalSolidList"/>
    <dgm:cxn modelId="{8B6223F3-32E6-44F7-B6AB-7A162A5723B0}" type="presParOf" srcId="{DF0ADB81-585C-4CCC-8D39-45FDD9C64A44}" destId="{6B79707F-1E96-40DC-A62D-182EF35E3A0B}" srcOrd="2" destOrd="0" presId="urn:microsoft.com/office/officeart/2018/2/layout/IconVerticalSolidList"/>
    <dgm:cxn modelId="{E1692838-A763-4FB2-8FB6-08D7AB2BA656}" type="presParOf" srcId="{DF0ADB81-585C-4CCC-8D39-45FDD9C64A44}" destId="{1AEE044C-06F7-402B-AE7E-DF17B1128E08}" srcOrd="3" destOrd="0" presId="urn:microsoft.com/office/officeart/2018/2/layout/IconVerticalSolidList"/>
    <dgm:cxn modelId="{20699D16-9EFD-4229-A7D0-98ED841FB73D}" type="presParOf" srcId="{C0EBA9B4-F440-4DA7-96B9-59DEF2F65CCD}" destId="{542DEB6A-7650-4DFE-A1CB-9133A72F537B}" srcOrd="5" destOrd="0" presId="urn:microsoft.com/office/officeart/2018/2/layout/IconVerticalSolidList"/>
    <dgm:cxn modelId="{5B1F0DB4-ED8C-425B-A71C-D8B29C084ABF}" type="presParOf" srcId="{C0EBA9B4-F440-4DA7-96B9-59DEF2F65CCD}" destId="{0817B741-F6AA-4381-B485-D96995891D69}" srcOrd="6" destOrd="0" presId="urn:microsoft.com/office/officeart/2018/2/layout/IconVerticalSolidList"/>
    <dgm:cxn modelId="{EE61AC0E-80C8-47CA-81D3-462F63A56F4A}" type="presParOf" srcId="{0817B741-F6AA-4381-B485-D96995891D69}" destId="{1CEEF0A0-0C3E-477A-BE49-FA49543D1C94}" srcOrd="0" destOrd="0" presId="urn:microsoft.com/office/officeart/2018/2/layout/IconVerticalSolidList"/>
    <dgm:cxn modelId="{11A87E29-482A-4BBF-81C0-E6142DAD79E0}" type="presParOf" srcId="{0817B741-F6AA-4381-B485-D96995891D69}" destId="{2B24DFFC-FF94-4E2F-B856-54B985921655}" srcOrd="1" destOrd="0" presId="urn:microsoft.com/office/officeart/2018/2/layout/IconVerticalSolidList"/>
    <dgm:cxn modelId="{C75D81DA-A2FD-41D9-A961-A8F8DEBC4505}" type="presParOf" srcId="{0817B741-F6AA-4381-B485-D96995891D69}" destId="{2D19B3FD-6867-433F-BD40-439CB5DB0297}" srcOrd="2" destOrd="0" presId="urn:microsoft.com/office/officeart/2018/2/layout/IconVerticalSolidList"/>
    <dgm:cxn modelId="{E591F3CD-FE1F-4CAC-A376-E0DA4B1748E0}" type="presParOf" srcId="{0817B741-F6AA-4381-B485-D96995891D69}" destId="{7D2C4D89-0405-4A68-A0B5-D3FB16BEF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9680E6-0654-4713-9ACA-F0F1393A4632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D5DD5F8A-DBBE-45EA-B83A-56DCE9907741}">
      <dgm:prSet phldrT="[Text]"/>
      <dgm:spPr/>
      <dgm:t>
        <a:bodyPr/>
        <a:lstStyle/>
        <a:p>
          <a:r>
            <a:rPr lang="en-US" dirty="0"/>
            <a:t>(a) Another </a:t>
          </a:r>
          <a:r>
            <a:rPr lang="en-US" dirty="0">
              <a:solidFill>
                <a:srgbClr val="FF0000"/>
              </a:solidFill>
            </a:rPr>
            <a:t>thing</a:t>
          </a:r>
          <a:r>
            <a:rPr lang="en-US" dirty="0"/>
            <a:t> to </a:t>
          </a:r>
          <a:r>
            <a:rPr lang="en-US" dirty="0">
              <a:solidFill>
                <a:srgbClr val="FF0000"/>
              </a:solidFill>
            </a:rPr>
            <a:t>think about </a:t>
          </a:r>
          <a:r>
            <a:rPr lang="en-US" dirty="0"/>
            <a:t>is the </a:t>
          </a:r>
          <a:r>
            <a:rPr lang="en-US" dirty="0">
              <a:solidFill>
                <a:srgbClr val="FF0000"/>
              </a:solidFill>
            </a:rPr>
            <a:t>chance</a:t>
          </a:r>
          <a:r>
            <a:rPr lang="en-US" dirty="0"/>
            <a:t> of crime </a:t>
          </a:r>
          <a:r>
            <a:rPr lang="en-US" dirty="0">
              <a:solidFill>
                <a:srgbClr val="FF0000"/>
              </a:solidFill>
            </a:rPr>
            <a:t>getting</a:t>
          </a:r>
          <a:r>
            <a:rPr lang="en-US" dirty="0"/>
            <a:t> worse</a:t>
          </a:r>
          <a:endParaRPr lang="en-GB" dirty="0"/>
        </a:p>
      </dgm:t>
    </dgm:pt>
    <dgm:pt modelId="{6CBDFD4F-6625-4BCB-9910-82963B14AD12}" type="parTrans" cxnId="{D2630403-2475-46A0-B5F6-2E7125CB30DE}">
      <dgm:prSet/>
      <dgm:spPr/>
      <dgm:t>
        <a:bodyPr/>
        <a:lstStyle/>
        <a:p>
          <a:endParaRPr lang="en-GB"/>
        </a:p>
      </dgm:t>
    </dgm:pt>
    <dgm:pt modelId="{BDF81D02-B91E-466C-9A4D-3F39D45679CF}" type="sibTrans" cxnId="{D2630403-2475-46A0-B5F6-2E7125CB30DE}">
      <dgm:prSet/>
      <dgm:spPr/>
      <dgm:t>
        <a:bodyPr/>
        <a:lstStyle/>
        <a:p>
          <a:endParaRPr lang="en-GB"/>
        </a:p>
      </dgm:t>
    </dgm:pt>
    <dgm:pt modelId="{598191BA-146C-4330-9627-C485DB6F6FC3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lang="en-US" dirty="0"/>
            <a:t>Another </a:t>
          </a:r>
          <a:r>
            <a:rPr lang="en-US" dirty="0">
              <a:solidFill>
                <a:srgbClr val="00B050"/>
              </a:solidFill>
            </a:rPr>
            <a:t>point</a:t>
          </a:r>
          <a:r>
            <a:rPr lang="en-US" dirty="0"/>
            <a:t> to </a:t>
          </a:r>
          <a:r>
            <a:rPr lang="en-US" dirty="0">
              <a:solidFill>
                <a:srgbClr val="00B050"/>
              </a:solidFill>
            </a:rPr>
            <a:t>consider</a:t>
          </a:r>
          <a:r>
            <a:rPr lang="en-US" dirty="0"/>
            <a:t> is the </a:t>
          </a:r>
          <a:r>
            <a:rPr lang="en-US" dirty="0">
              <a:solidFill>
                <a:srgbClr val="00B050"/>
              </a:solidFill>
            </a:rPr>
            <a:t>possibility</a:t>
          </a:r>
          <a:r>
            <a:rPr lang="en-US" dirty="0"/>
            <a:t> of crime </a:t>
          </a:r>
          <a:r>
            <a:rPr lang="en-US" dirty="0">
              <a:solidFill>
                <a:srgbClr val="00B050"/>
              </a:solidFill>
            </a:rPr>
            <a:t>becoming</a:t>
          </a:r>
          <a:r>
            <a:rPr lang="en-US" dirty="0">
              <a:solidFill>
                <a:srgbClr val="339966"/>
              </a:solidFill>
            </a:rPr>
            <a:t> </a:t>
          </a:r>
          <a:r>
            <a:rPr lang="en-US" dirty="0"/>
            <a:t>worse</a:t>
          </a:r>
          <a:endParaRPr lang="en-GB" dirty="0"/>
        </a:p>
      </dgm:t>
    </dgm:pt>
    <dgm:pt modelId="{F1D9126E-638D-4C5C-876F-BFE7C2BAC420}" type="parTrans" cxnId="{5DCB8CD3-8B83-4153-84CA-6123B3C9A1BE}">
      <dgm:prSet/>
      <dgm:spPr/>
      <dgm:t>
        <a:bodyPr/>
        <a:lstStyle/>
        <a:p>
          <a:endParaRPr lang="en-GB"/>
        </a:p>
      </dgm:t>
    </dgm:pt>
    <dgm:pt modelId="{91117D8D-DEBF-4FCC-A84C-2A2BE2C4C6F9}" type="sibTrans" cxnId="{5DCB8CD3-8B83-4153-84CA-6123B3C9A1BE}">
      <dgm:prSet/>
      <dgm:spPr/>
      <dgm:t>
        <a:bodyPr/>
        <a:lstStyle/>
        <a:p>
          <a:endParaRPr lang="en-GB"/>
        </a:p>
      </dgm:t>
    </dgm:pt>
    <dgm:pt modelId="{C6CEB96E-6D1C-47DA-92A5-A232129B3235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lang="en-US" dirty="0"/>
            <a:t>Another point </a:t>
          </a:r>
          <a:r>
            <a:rPr lang="en-US" dirty="0">
              <a:solidFill>
                <a:srgbClr val="0070C0"/>
              </a:solidFill>
            </a:rPr>
            <a:t>of consideration </a:t>
          </a:r>
          <a:r>
            <a:rPr lang="en-US" dirty="0"/>
            <a:t>is the possibility of crime becoming worse</a:t>
          </a:r>
          <a:endParaRPr lang="en-GB" dirty="0"/>
        </a:p>
      </dgm:t>
    </dgm:pt>
    <dgm:pt modelId="{7513FFF1-11C8-43C9-97B0-1AB62CDFEF16}" type="parTrans" cxnId="{283FE4DC-B055-40B9-9726-FE0CF3F43D2A}">
      <dgm:prSet/>
      <dgm:spPr/>
      <dgm:t>
        <a:bodyPr/>
        <a:lstStyle/>
        <a:p>
          <a:endParaRPr lang="en-GB"/>
        </a:p>
      </dgm:t>
    </dgm:pt>
    <dgm:pt modelId="{EDE0381B-A040-4AD1-806D-D88780C1F001}" type="sibTrans" cxnId="{283FE4DC-B055-40B9-9726-FE0CF3F43D2A}">
      <dgm:prSet/>
      <dgm:spPr/>
      <dgm:t>
        <a:bodyPr/>
        <a:lstStyle/>
        <a:p>
          <a:endParaRPr lang="en-GB"/>
        </a:p>
      </dgm:t>
    </dgm:pt>
    <dgm:pt modelId="{FEDFB3B0-1B84-4FF1-A089-7AA475757566}" type="pres">
      <dgm:prSet presAssocID="{CD9680E6-0654-4713-9ACA-F0F1393A4632}" presName="linearFlow" presStyleCnt="0">
        <dgm:presLayoutVars>
          <dgm:resizeHandles val="exact"/>
        </dgm:presLayoutVars>
      </dgm:prSet>
      <dgm:spPr/>
    </dgm:pt>
    <dgm:pt modelId="{3F54E913-52BE-43AA-BFFF-EF80E0E9D375}" type="pres">
      <dgm:prSet presAssocID="{D5DD5F8A-DBBE-45EA-B83A-56DCE9907741}" presName="node" presStyleLbl="node1" presStyleIdx="0" presStyleCnt="3" custScaleX="318620">
        <dgm:presLayoutVars>
          <dgm:bulletEnabled val="1"/>
        </dgm:presLayoutVars>
      </dgm:prSet>
      <dgm:spPr/>
    </dgm:pt>
    <dgm:pt modelId="{3301E3F7-C1A5-4438-A7DA-42A3C0BB7475}" type="pres">
      <dgm:prSet presAssocID="{BDF81D02-B91E-466C-9A4D-3F39D45679CF}" presName="sibTrans" presStyleLbl="sibTrans2D1" presStyleIdx="0" presStyleCnt="2"/>
      <dgm:spPr/>
    </dgm:pt>
    <dgm:pt modelId="{8CB1684E-9037-4CDA-9919-D7CB17E9B575}" type="pres">
      <dgm:prSet presAssocID="{BDF81D02-B91E-466C-9A4D-3F39D45679CF}" presName="connectorText" presStyleLbl="sibTrans2D1" presStyleIdx="0" presStyleCnt="2"/>
      <dgm:spPr/>
    </dgm:pt>
    <dgm:pt modelId="{1CC46FCC-1E35-47B3-A94C-BC5A20D0111B}" type="pres">
      <dgm:prSet presAssocID="{598191BA-146C-4330-9627-C485DB6F6FC3}" presName="node" presStyleLbl="node1" presStyleIdx="1" presStyleCnt="3" custScaleX="317171">
        <dgm:presLayoutVars>
          <dgm:bulletEnabled val="1"/>
        </dgm:presLayoutVars>
      </dgm:prSet>
      <dgm:spPr/>
    </dgm:pt>
    <dgm:pt modelId="{B7C266AD-B2CF-4D35-AE78-603046BC73FB}" type="pres">
      <dgm:prSet presAssocID="{91117D8D-DEBF-4FCC-A84C-2A2BE2C4C6F9}" presName="sibTrans" presStyleLbl="sibTrans2D1" presStyleIdx="1" presStyleCnt="2"/>
      <dgm:spPr/>
    </dgm:pt>
    <dgm:pt modelId="{F48A7339-0358-47E0-B3B4-43CAE15FEFCB}" type="pres">
      <dgm:prSet presAssocID="{91117D8D-DEBF-4FCC-A84C-2A2BE2C4C6F9}" presName="connectorText" presStyleLbl="sibTrans2D1" presStyleIdx="1" presStyleCnt="2"/>
      <dgm:spPr/>
    </dgm:pt>
    <dgm:pt modelId="{A21E0176-C54E-4BB4-A295-15ECF1E9CE03}" type="pres">
      <dgm:prSet presAssocID="{C6CEB96E-6D1C-47DA-92A5-A232129B3235}" presName="node" presStyleLbl="node1" presStyleIdx="2" presStyleCnt="3" custScaleX="315722">
        <dgm:presLayoutVars>
          <dgm:bulletEnabled val="1"/>
        </dgm:presLayoutVars>
      </dgm:prSet>
      <dgm:spPr/>
    </dgm:pt>
  </dgm:ptLst>
  <dgm:cxnLst>
    <dgm:cxn modelId="{D2630403-2475-46A0-B5F6-2E7125CB30DE}" srcId="{CD9680E6-0654-4713-9ACA-F0F1393A4632}" destId="{D5DD5F8A-DBBE-45EA-B83A-56DCE9907741}" srcOrd="0" destOrd="0" parTransId="{6CBDFD4F-6625-4BCB-9910-82963B14AD12}" sibTransId="{BDF81D02-B91E-466C-9A4D-3F39D45679CF}"/>
    <dgm:cxn modelId="{DCEE8E06-4720-411F-86CE-5E8E84E63624}" type="presOf" srcId="{CD9680E6-0654-4713-9ACA-F0F1393A4632}" destId="{FEDFB3B0-1B84-4FF1-A089-7AA475757566}" srcOrd="0" destOrd="0" presId="urn:microsoft.com/office/officeart/2005/8/layout/process2"/>
    <dgm:cxn modelId="{7B58833E-ECF8-4C31-B3AF-A0EF25032FDD}" type="presOf" srcId="{91117D8D-DEBF-4FCC-A84C-2A2BE2C4C6F9}" destId="{B7C266AD-B2CF-4D35-AE78-603046BC73FB}" srcOrd="0" destOrd="0" presId="urn:microsoft.com/office/officeart/2005/8/layout/process2"/>
    <dgm:cxn modelId="{965EAA68-880D-4176-9D2F-EB49904EEFCB}" type="presOf" srcId="{BDF81D02-B91E-466C-9A4D-3F39D45679CF}" destId="{3301E3F7-C1A5-4438-A7DA-42A3C0BB7475}" srcOrd="0" destOrd="0" presId="urn:microsoft.com/office/officeart/2005/8/layout/process2"/>
    <dgm:cxn modelId="{676C3D71-D90E-48B4-99E6-D634D9471E9D}" type="presOf" srcId="{BDF81D02-B91E-466C-9A4D-3F39D45679CF}" destId="{8CB1684E-9037-4CDA-9919-D7CB17E9B575}" srcOrd="1" destOrd="0" presId="urn:microsoft.com/office/officeart/2005/8/layout/process2"/>
    <dgm:cxn modelId="{BE1C417C-E133-41A4-8D25-12B737728A46}" type="presOf" srcId="{91117D8D-DEBF-4FCC-A84C-2A2BE2C4C6F9}" destId="{F48A7339-0358-47E0-B3B4-43CAE15FEFCB}" srcOrd="1" destOrd="0" presId="urn:microsoft.com/office/officeart/2005/8/layout/process2"/>
    <dgm:cxn modelId="{3FDA2289-F00A-4610-A153-DEF872914FB8}" type="presOf" srcId="{C6CEB96E-6D1C-47DA-92A5-A232129B3235}" destId="{A21E0176-C54E-4BB4-A295-15ECF1E9CE03}" srcOrd="0" destOrd="0" presId="urn:microsoft.com/office/officeart/2005/8/layout/process2"/>
    <dgm:cxn modelId="{7E5E96AE-2325-4F24-8BBF-74AFA7035C9C}" type="presOf" srcId="{598191BA-146C-4330-9627-C485DB6F6FC3}" destId="{1CC46FCC-1E35-47B3-A94C-BC5A20D0111B}" srcOrd="0" destOrd="0" presId="urn:microsoft.com/office/officeart/2005/8/layout/process2"/>
    <dgm:cxn modelId="{E9A686C4-58CB-4807-8AAA-0CD647058C94}" type="presOf" srcId="{D5DD5F8A-DBBE-45EA-B83A-56DCE9907741}" destId="{3F54E913-52BE-43AA-BFFF-EF80E0E9D375}" srcOrd="0" destOrd="0" presId="urn:microsoft.com/office/officeart/2005/8/layout/process2"/>
    <dgm:cxn modelId="{5DCB8CD3-8B83-4153-84CA-6123B3C9A1BE}" srcId="{CD9680E6-0654-4713-9ACA-F0F1393A4632}" destId="{598191BA-146C-4330-9627-C485DB6F6FC3}" srcOrd="1" destOrd="0" parTransId="{F1D9126E-638D-4C5C-876F-BFE7C2BAC420}" sibTransId="{91117D8D-DEBF-4FCC-A84C-2A2BE2C4C6F9}"/>
    <dgm:cxn modelId="{283FE4DC-B055-40B9-9726-FE0CF3F43D2A}" srcId="{CD9680E6-0654-4713-9ACA-F0F1393A4632}" destId="{C6CEB96E-6D1C-47DA-92A5-A232129B3235}" srcOrd="2" destOrd="0" parTransId="{7513FFF1-11C8-43C9-97B0-1AB62CDFEF16}" sibTransId="{EDE0381B-A040-4AD1-806D-D88780C1F001}"/>
    <dgm:cxn modelId="{D4AB53DD-A1A3-4D15-81E0-6B96485012BB}" type="presParOf" srcId="{FEDFB3B0-1B84-4FF1-A089-7AA475757566}" destId="{3F54E913-52BE-43AA-BFFF-EF80E0E9D375}" srcOrd="0" destOrd="0" presId="urn:microsoft.com/office/officeart/2005/8/layout/process2"/>
    <dgm:cxn modelId="{E80B614C-235C-4635-880C-2F37222517A8}" type="presParOf" srcId="{FEDFB3B0-1B84-4FF1-A089-7AA475757566}" destId="{3301E3F7-C1A5-4438-A7DA-42A3C0BB7475}" srcOrd="1" destOrd="0" presId="urn:microsoft.com/office/officeart/2005/8/layout/process2"/>
    <dgm:cxn modelId="{7E49540B-BFDA-48BF-8512-4F4BC6FB06FE}" type="presParOf" srcId="{3301E3F7-C1A5-4438-A7DA-42A3C0BB7475}" destId="{8CB1684E-9037-4CDA-9919-D7CB17E9B575}" srcOrd="0" destOrd="0" presId="urn:microsoft.com/office/officeart/2005/8/layout/process2"/>
    <dgm:cxn modelId="{60B86E15-9398-4743-AF11-FD4C9B76D80F}" type="presParOf" srcId="{FEDFB3B0-1B84-4FF1-A089-7AA475757566}" destId="{1CC46FCC-1E35-47B3-A94C-BC5A20D0111B}" srcOrd="2" destOrd="0" presId="urn:microsoft.com/office/officeart/2005/8/layout/process2"/>
    <dgm:cxn modelId="{B1051395-7C75-4526-9BBD-5BC6BAE1982E}" type="presParOf" srcId="{FEDFB3B0-1B84-4FF1-A089-7AA475757566}" destId="{B7C266AD-B2CF-4D35-AE78-603046BC73FB}" srcOrd="3" destOrd="0" presId="urn:microsoft.com/office/officeart/2005/8/layout/process2"/>
    <dgm:cxn modelId="{FBA1227C-47FF-41D3-8EC2-1F9DFEA708AE}" type="presParOf" srcId="{B7C266AD-B2CF-4D35-AE78-603046BC73FB}" destId="{F48A7339-0358-47E0-B3B4-43CAE15FEFCB}" srcOrd="0" destOrd="0" presId="urn:microsoft.com/office/officeart/2005/8/layout/process2"/>
    <dgm:cxn modelId="{4E21F38E-50FE-4E1F-878E-E15A911E6C0B}" type="presParOf" srcId="{FEDFB3B0-1B84-4FF1-A089-7AA475757566}" destId="{A21E0176-C54E-4BB4-A295-15ECF1E9CE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68416-EA64-465E-A27F-5AF06B8530AD}">
      <dsp:nvSpPr>
        <dsp:cNvPr id="0" name=""/>
        <dsp:cNvSpPr/>
      </dsp:nvSpPr>
      <dsp:spPr>
        <a:xfrm>
          <a:off x="0" y="1844"/>
          <a:ext cx="10927964" cy="934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CEA8D-4B0B-46B9-A28D-3B8CD10FAB53}">
      <dsp:nvSpPr>
        <dsp:cNvPr id="0" name=""/>
        <dsp:cNvSpPr/>
      </dsp:nvSpPr>
      <dsp:spPr>
        <a:xfrm>
          <a:off x="282740" y="212146"/>
          <a:ext cx="514073" cy="514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AE90C-1235-4DD9-87C2-E11A580F0556}">
      <dsp:nvSpPr>
        <dsp:cNvPr id="0" name=""/>
        <dsp:cNvSpPr/>
      </dsp:nvSpPr>
      <dsp:spPr>
        <a:xfrm>
          <a:off x="1079553" y="1844"/>
          <a:ext cx="9848411" cy="93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0" tIns="98920" rIns="98920" bIns="9892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answer</a:t>
          </a:r>
        </a:p>
      </dsp:txBody>
      <dsp:txXfrm>
        <a:off x="1079553" y="1844"/>
        <a:ext cx="9848411" cy="934678"/>
      </dsp:txXfrm>
    </dsp:sp>
    <dsp:sp modelId="{18244A80-FD73-404A-A8E2-8F72DC25FD28}">
      <dsp:nvSpPr>
        <dsp:cNvPr id="0" name=""/>
        <dsp:cNvSpPr/>
      </dsp:nvSpPr>
      <dsp:spPr>
        <a:xfrm>
          <a:off x="0" y="1170192"/>
          <a:ext cx="10927964" cy="934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C2B8C-6BDF-492E-8E7F-79296EA754BB}">
      <dsp:nvSpPr>
        <dsp:cNvPr id="0" name=""/>
        <dsp:cNvSpPr/>
      </dsp:nvSpPr>
      <dsp:spPr>
        <a:xfrm>
          <a:off x="282740" y="1380495"/>
          <a:ext cx="514073" cy="514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3055E-D8B2-4B39-9050-AE0EE797A558}">
      <dsp:nvSpPr>
        <dsp:cNvPr id="0" name=""/>
        <dsp:cNvSpPr/>
      </dsp:nvSpPr>
      <dsp:spPr>
        <a:xfrm>
          <a:off x="1079553" y="1170192"/>
          <a:ext cx="9848411" cy="93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0" tIns="98920" rIns="98920" bIns="9892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discuss</a:t>
          </a:r>
        </a:p>
      </dsp:txBody>
      <dsp:txXfrm>
        <a:off x="1079553" y="1170192"/>
        <a:ext cx="9848411" cy="934678"/>
      </dsp:txXfrm>
    </dsp:sp>
    <dsp:sp modelId="{50A3CA1D-A618-4ED3-A70F-DF8C0CBD75AC}">
      <dsp:nvSpPr>
        <dsp:cNvPr id="0" name=""/>
        <dsp:cNvSpPr/>
      </dsp:nvSpPr>
      <dsp:spPr>
        <a:xfrm>
          <a:off x="0" y="2338540"/>
          <a:ext cx="10927964" cy="934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076F4-C043-4432-83F2-43E2FA7F6916}">
      <dsp:nvSpPr>
        <dsp:cNvPr id="0" name=""/>
        <dsp:cNvSpPr/>
      </dsp:nvSpPr>
      <dsp:spPr>
        <a:xfrm>
          <a:off x="282740" y="2548843"/>
          <a:ext cx="514073" cy="514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E044C-06F7-402B-AE7E-DF17B1128E08}">
      <dsp:nvSpPr>
        <dsp:cNvPr id="0" name=""/>
        <dsp:cNvSpPr/>
      </dsp:nvSpPr>
      <dsp:spPr>
        <a:xfrm>
          <a:off x="1079553" y="2338540"/>
          <a:ext cx="9848411" cy="93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0" tIns="98920" rIns="98920" bIns="9892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synthesize</a:t>
          </a:r>
        </a:p>
      </dsp:txBody>
      <dsp:txXfrm>
        <a:off x="1079553" y="2338540"/>
        <a:ext cx="9848411" cy="934678"/>
      </dsp:txXfrm>
    </dsp:sp>
    <dsp:sp modelId="{1CEEF0A0-0C3E-477A-BE49-FA49543D1C94}">
      <dsp:nvSpPr>
        <dsp:cNvPr id="0" name=""/>
        <dsp:cNvSpPr/>
      </dsp:nvSpPr>
      <dsp:spPr>
        <a:xfrm>
          <a:off x="0" y="3506889"/>
          <a:ext cx="10927964" cy="9346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4DFFC-FF94-4E2F-B856-54B985921655}">
      <dsp:nvSpPr>
        <dsp:cNvPr id="0" name=""/>
        <dsp:cNvSpPr/>
      </dsp:nvSpPr>
      <dsp:spPr>
        <a:xfrm>
          <a:off x="282740" y="3717191"/>
          <a:ext cx="514073" cy="5140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C4D89-0405-4A68-A0B5-D3FB16BEFA5C}">
      <dsp:nvSpPr>
        <dsp:cNvPr id="0" name=""/>
        <dsp:cNvSpPr/>
      </dsp:nvSpPr>
      <dsp:spPr>
        <a:xfrm>
          <a:off x="1079553" y="3506889"/>
          <a:ext cx="9848411" cy="93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20" tIns="98920" rIns="98920" bIns="9892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report on </a:t>
          </a:r>
        </a:p>
      </dsp:txBody>
      <dsp:txXfrm>
        <a:off x="1079553" y="3506889"/>
        <a:ext cx="9848411" cy="934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4E913-52BE-43AA-BFFF-EF80E0E9D375}">
      <dsp:nvSpPr>
        <dsp:cNvPr id="0" name=""/>
        <dsp:cNvSpPr/>
      </dsp:nvSpPr>
      <dsp:spPr>
        <a:xfrm>
          <a:off x="669609" y="0"/>
          <a:ext cx="7949813" cy="13861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(a) Another </a:t>
          </a:r>
          <a:r>
            <a:rPr lang="en-US" sz="3000" kern="1200" dirty="0">
              <a:solidFill>
                <a:srgbClr val="FF0000"/>
              </a:solidFill>
            </a:rPr>
            <a:t>thing</a:t>
          </a:r>
          <a:r>
            <a:rPr lang="en-US" sz="3000" kern="1200" dirty="0"/>
            <a:t> to </a:t>
          </a:r>
          <a:r>
            <a:rPr lang="en-US" sz="3000" kern="1200" dirty="0">
              <a:solidFill>
                <a:srgbClr val="FF0000"/>
              </a:solidFill>
            </a:rPr>
            <a:t>think about </a:t>
          </a:r>
          <a:r>
            <a:rPr lang="en-US" sz="3000" kern="1200" dirty="0"/>
            <a:t>is the </a:t>
          </a:r>
          <a:r>
            <a:rPr lang="en-US" sz="3000" kern="1200" dirty="0">
              <a:solidFill>
                <a:srgbClr val="FF0000"/>
              </a:solidFill>
            </a:rPr>
            <a:t>chance</a:t>
          </a:r>
          <a:r>
            <a:rPr lang="en-US" sz="3000" kern="1200" dirty="0"/>
            <a:t> of crime </a:t>
          </a:r>
          <a:r>
            <a:rPr lang="en-US" sz="3000" kern="1200" dirty="0">
              <a:solidFill>
                <a:srgbClr val="FF0000"/>
              </a:solidFill>
            </a:rPr>
            <a:t>getting</a:t>
          </a:r>
          <a:r>
            <a:rPr lang="en-US" sz="3000" kern="1200" dirty="0"/>
            <a:t> worse</a:t>
          </a:r>
          <a:endParaRPr lang="en-GB" sz="3000" kern="1200" dirty="0"/>
        </a:p>
      </dsp:txBody>
      <dsp:txXfrm>
        <a:off x="710208" y="40599"/>
        <a:ext cx="7868615" cy="1304955"/>
      </dsp:txXfrm>
    </dsp:sp>
    <dsp:sp modelId="{3301E3F7-C1A5-4438-A7DA-42A3C0BB7475}">
      <dsp:nvSpPr>
        <dsp:cNvPr id="0" name=""/>
        <dsp:cNvSpPr/>
      </dsp:nvSpPr>
      <dsp:spPr>
        <a:xfrm rot="5400000">
          <a:off x="4384612" y="1420807"/>
          <a:ext cx="519807" cy="623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 rot="-5400000">
        <a:off x="4457385" y="1472788"/>
        <a:ext cx="374261" cy="363865"/>
      </dsp:txXfrm>
    </dsp:sp>
    <dsp:sp modelId="{1CC46FCC-1E35-47B3-A94C-BC5A20D0111B}">
      <dsp:nvSpPr>
        <dsp:cNvPr id="0" name=""/>
        <dsp:cNvSpPr/>
      </dsp:nvSpPr>
      <dsp:spPr>
        <a:xfrm>
          <a:off x="687686" y="2079230"/>
          <a:ext cx="7913659" cy="13861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3000" kern="1200" dirty="0"/>
            <a:t>Another </a:t>
          </a:r>
          <a:r>
            <a:rPr lang="en-US" sz="3000" kern="1200" dirty="0">
              <a:solidFill>
                <a:srgbClr val="00B050"/>
              </a:solidFill>
            </a:rPr>
            <a:t>point</a:t>
          </a:r>
          <a:r>
            <a:rPr lang="en-US" sz="3000" kern="1200" dirty="0"/>
            <a:t> to </a:t>
          </a:r>
          <a:r>
            <a:rPr lang="en-US" sz="3000" kern="1200" dirty="0">
              <a:solidFill>
                <a:srgbClr val="00B050"/>
              </a:solidFill>
            </a:rPr>
            <a:t>consider</a:t>
          </a:r>
          <a:r>
            <a:rPr lang="en-US" sz="3000" kern="1200" dirty="0"/>
            <a:t> is the </a:t>
          </a:r>
          <a:r>
            <a:rPr lang="en-US" sz="3000" kern="1200" dirty="0">
              <a:solidFill>
                <a:srgbClr val="00B050"/>
              </a:solidFill>
            </a:rPr>
            <a:t>possibility</a:t>
          </a:r>
          <a:r>
            <a:rPr lang="en-US" sz="3000" kern="1200" dirty="0"/>
            <a:t> of crime </a:t>
          </a:r>
          <a:r>
            <a:rPr lang="en-US" sz="3000" kern="1200" dirty="0">
              <a:solidFill>
                <a:srgbClr val="00B050"/>
              </a:solidFill>
            </a:rPr>
            <a:t>becoming</a:t>
          </a:r>
          <a:r>
            <a:rPr lang="en-US" sz="3000" kern="1200" dirty="0">
              <a:solidFill>
                <a:srgbClr val="339966"/>
              </a:solidFill>
            </a:rPr>
            <a:t> </a:t>
          </a:r>
          <a:r>
            <a:rPr lang="en-US" sz="3000" kern="1200" dirty="0"/>
            <a:t>worse</a:t>
          </a:r>
          <a:endParaRPr lang="en-GB" sz="3000" kern="1200" dirty="0"/>
        </a:p>
      </dsp:txBody>
      <dsp:txXfrm>
        <a:off x="728285" y="2119829"/>
        <a:ext cx="7832461" cy="1304955"/>
      </dsp:txXfrm>
    </dsp:sp>
    <dsp:sp modelId="{B7C266AD-B2CF-4D35-AE78-603046BC73FB}">
      <dsp:nvSpPr>
        <dsp:cNvPr id="0" name=""/>
        <dsp:cNvSpPr/>
      </dsp:nvSpPr>
      <dsp:spPr>
        <a:xfrm rot="5400000">
          <a:off x="4384612" y="3500038"/>
          <a:ext cx="519807" cy="6237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 rot="-5400000">
        <a:off x="4457385" y="3552019"/>
        <a:ext cx="374261" cy="363865"/>
      </dsp:txXfrm>
    </dsp:sp>
    <dsp:sp modelId="{A21E0176-C54E-4BB4-A295-15ECF1E9CE03}">
      <dsp:nvSpPr>
        <dsp:cNvPr id="0" name=""/>
        <dsp:cNvSpPr/>
      </dsp:nvSpPr>
      <dsp:spPr>
        <a:xfrm>
          <a:off x="705762" y="4158461"/>
          <a:ext cx="7877506" cy="13861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2900" kern="1200" dirty="0"/>
            <a:t>Another point </a:t>
          </a:r>
          <a:r>
            <a:rPr lang="en-US" sz="2900" kern="1200" dirty="0">
              <a:solidFill>
                <a:srgbClr val="0070C0"/>
              </a:solidFill>
            </a:rPr>
            <a:t>of consideration </a:t>
          </a:r>
          <a:r>
            <a:rPr lang="en-US" sz="2900" kern="1200" dirty="0"/>
            <a:t>is the possibility of crime becoming worse</a:t>
          </a:r>
          <a:endParaRPr lang="en-GB" sz="2900" kern="1200" dirty="0"/>
        </a:p>
      </dsp:txBody>
      <dsp:txXfrm>
        <a:off x="746361" y="4199060"/>
        <a:ext cx="7796308" cy="1304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4A14B-D21E-454E-98FB-596EEB696BC4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65614-4F19-4BF0-A701-45D60D48B2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662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5614-4F19-4BF0-A701-45D60D48B21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1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35822-0DA6-462F-B987-F130233B498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89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Source: this figure was extracted from the following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Horowitz, Rosalind &amp; Wilburn, Marcy. (2017). Creating a Macrostructure in Academic Writing: Contributions of Tutor–Tutee Interaction When Performing a Text Revision. </a:t>
            </a:r>
            <a:r>
              <a:rPr lang="en-US" b="0" i="1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Reading &amp; Writing Quarterly. 33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364-379. 10.1080/10573569.2016.1255578.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5614-4F19-4BF0-A701-45D60D48B21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618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endParaRPr lang="en-GB" sz="18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3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endParaRPr lang="en-GB" sz="18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4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87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16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4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12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123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4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5614-4F19-4BF0-A701-45D60D48B21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135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2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842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601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158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2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9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84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75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5614-4F19-4BF0-A701-45D60D48B21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8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65614-4F19-4BF0-A701-45D60D48B21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50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6BA3E-3243-4596-B325-5FE613D6D6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0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6B0D0-E622-0677-C67E-A4C5609F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35C6A-01C8-7D91-F5FB-B1E116A9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F8BED-0250-5092-4E77-1F3477EE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8378F-24FC-8B3E-B62B-C96E1A3C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EF5DF-1312-588A-2117-5CA3E399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29222-1773-52D3-D577-4CCD03E9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51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D65FF-9D37-C9F7-A5A6-8BD9474E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273E0-3CEA-6C0A-E539-7CE0021D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14E18-1845-7A00-47AB-EDA7F66F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0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7252F-51A2-B9C0-AFD4-954E1D64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2D3CD-4512-40DF-A625-C3776EA24FD1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172935-C80A-2530-DD5A-ADB9940D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684AD-EA0E-4BB6-633A-C1F17BD6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6D44D-19E9-4ACA-9E7C-1F72E61DDB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85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18C6F-E761-DAEB-2D96-308D9BF1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52E14-0997-4EC4-BDC6-28F20ACC7FAE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CE3AF-2EC8-010A-F74F-6731769A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1675C-7599-0A54-1971-99DEADE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9EC10-55A1-49B2-BF4A-03DD866DF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132A4-A8BC-69BA-E315-E8337899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54A51-5877-4637-896F-D4E57A84F735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66BE2-4FEB-AA41-064A-B169CD03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B8A1F-67D7-6FCA-F252-A57ED8E6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D168D-19F1-4A89-A861-7FD722A838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62FCC24-99D3-512A-62F3-2EABF64C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8EF9F-8D28-4083-AE42-09559D98E395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755FE7-3A7C-DD19-7D3C-5F57011C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5700B29-A794-C1D7-A0C0-F8618F3E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99780-0ED9-414C-93AF-D67598DC34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0A2619E-C450-4074-1134-B8267C48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09CD4-90F9-4B29-828C-750C93C42201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A533E75-F186-7450-6A3D-60DA5C0E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66FEB29-9F68-5EFE-B2C7-BDBC6295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B2C9D-0BFA-477A-9005-CFA71B379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F0BA061-72BD-27AB-708E-060A7FC7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F832-62EC-47FB-9739-A0FD614CF7BA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2260058-738A-5C17-2F7F-214D5C3D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8BE3FBA-A738-363A-A31C-798A5A27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5B39B-866F-440B-9378-08F5485F24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48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B5E3E86-B766-95DB-57C0-68CF8348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1615-127C-4EC8-B18A-3230E60E3A8B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0C6AE10-288A-3918-5036-749A809D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B436B08-FAE7-39BE-0EA3-38D31E5F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5E88B-DC26-4CF8-8EF0-F770C6A4EA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907F32D-5C6C-1E5C-2650-301E1FD6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6B508-8866-4814-B08F-0B1AA869D946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6CD361A-4186-27FA-9CB1-20DAC238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438617-3AF5-6606-404A-84CC7647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A61F-8E39-4F96-ABF0-6CBD1CEF48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0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1646C-65DB-F6F7-64C9-8603B203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4F43D8-4CA7-A65C-8184-D65699A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FD501-9C5D-9EF3-EB32-4BFC4965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D434CDD-C5D8-B586-DD28-1318213A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848C7-AF46-4667-98BC-68CC218A40CC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2EA0696-2827-2503-A825-EFFE230F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4D60094-9672-E2DB-DAAC-60CADA3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578CF-E769-466F-93D9-FBC5739EA0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9F96A-52C4-A8EC-5096-83664A77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853DE-28A2-43E2-B128-103FD3AA5181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77EB8-D100-0A08-2D06-ED2DB60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F04BE-BA32-DC58-E434-D9FF744B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F8CE8-7E55-42EA-9C39-53C1AF9A4C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C55D0F-5380-8546-F91E-0A50C318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2C0B3-8717-4110-9C0D-101D01DFEF9E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6036B-1DEC-99AB-27BA-9F33440C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3C6F6-345E-9B2D-854B-395D8833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0884C-68CD-450C-8C5F-AF4A06BF00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8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8391519-5929-D2F9-D528-0EDE7B9EB9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18018-DE22-4A41-8719-1CE5145F6E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03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890587"/>
          </a:xfrm>
        </p:spPr>
        <p:txBody>
          <a:bodyPr/>
          <a:lstStyle>
            <a:lvl1pPr>
              <a:defRPr>
                <a:solidFill>
                  <a:srgbClr val="00206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23966"/>
            <a:ext cx="10464800" cy="4443460"/>
          </a:xfrm>
        </p:spPr>
        <p:txBody>
          <a:bodyPr/>
          <a:lstStyle>
            <a:lvl1pPr>
              <a:buFont typeface="Wingdings" pitchFamily="2" charset="2"/>
              <a:buChar char="u"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Font typeface="Wingdings" pitchFamily="2" charset="2"/>
              <a:buChar char="Ø"/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4BC8E8-C8ED-C95D-5AC9-D70EA175D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0641-AFE8-494E-9F12-722639309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8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E06FE8-5957-84A2-CADE-EBDE48E41E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600AC-734B-431D-B5B6-3C34F92605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0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4436CB-6F00-0E28-3885-2AB30D3DAF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A5E06-2B7B-4104-9476-6EE1C9B282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54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911F3-2031-4B99-D78C-0AF8FF647E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694FB-8092-4E9E-A840-37AA43EFBF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70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03A84F4-C424-EE32-A1AC-8F2E0F102D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203A5-B925-4009-AE0A-013F0B334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DA82AC1-5327-4D6C-E4D3-E647835409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1F507-A357-466A-8EFF-44E0A528C7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09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0A933F-00EF-1315-F7AD-2970D60B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A2E98-0B25-171C-1881-321A4AC2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DC067-E21A-9B97-3922-B79956DE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CEE3DC-FA7F-64D9-AF25-C24D9D5152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AEB97-41FC-4150-A03D-B8D953E511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31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A23A6B-98A7-1FE4-A29E-CB0691B2E9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A6F8A-F0A8-4289-B34B-BF0BAFBD39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6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AF3508-731E-F145-04D2-45580D8576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77144-EDEE-45D3-BDFA-89E2904B58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6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61400" y="609601"/>
            <a:ext cx="2616200" cy="552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609601"/>
            <a:ext cx="7645400" cy="5521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634128-659A-F404-C0E4-8735DF9E9F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29A5F-7E4E-4529-9B0E-D4F3039E87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07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1"/>
            <a:ext cx="10464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D82F3A-2A15-D7DF-8180-11BF7321AD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87EE2-267B-41C9-B42A-2A2AF6E94E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2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">
            <a:extLst>
              <a:ext uri="{FF2B5EF4-FFF2-40B4-BE49-F238E27FC236}">
                <a16:creationId xmlns:a16="http://schemas.microsoft.com/office/drawing/2014/main" id="{854B6351-9A45-EDF4-8166-56027CF967EA}"/>
              </a:ext>
            </a:extLst>
          </p:cNvPr>
          <p:cNvSpPr>
            <a:spLocks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/>
          <a:lstStyle/>
          <a:p>
            <a:endParaRPr lang="en-GB"/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AAF5960F-12FA-7C77-EFD0-D29F2D359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" y="6172200"/>
            <a:ext cx="10668000" cy="0"/>
          </a:xfrm>
          <a:prstGeom prst="line">
            <a:avLst/>
          </a:prstGeom>
          <a:noFill/>
          <a:ln w="19050">
            <a:solidFill>
              <a:srgbClr val="00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GB"/>
          </a:p>
        </p:txBody>
      </p:sp>
      <p:pic>
        <p:nvPicPr>
          <p:cNvPr id="4" name="emblem.jpeg" descr="O:\CUHK(SZ)\Website\en\images\emblem.jpg">
            <a:extLst>
              <a:ext uri="{FF2B5EF4-FFF2-40B4-BE49-F238E27FC236}">
                <a16:creationId xmlns:a16="http://schemas.microsoft.com/office/drawing/2014/main" id="{03C19914-7BDB-BC7F-7C38-D6EDE62D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232525"/>
            <a:ext cx="47831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32">
            <a:extLst>
              <a:ext uri="{FF2B5EF4-FFF2-40B4-BE49-F238E27FC236}">
                <a16:creationId xmlns:a16="http://schemas.microsoft.com/office/drawing/2014/main" id="{9E6628A1-1E46-E32A-3FD4-40C8AD515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1550" y="6443663"/>
            <a:ext cx="247650" cy="257175"/>
          </a:xfrm>
        </p:spPr>
        <p:txBody>
          <a:bodyPr/>
          <a:lstStyle>
            <a:lvl1pPr>
              <a:defRPr>
                <a:sym typeface="Garamond" panose="02020404030301010803" pitchFamily="18" charset="0"/>
              </a:defRPr>
            </a:lvl1pPr>
          </a:lstStyle>
          <a:p>
            <a:pPr>
              <a:defRPr/>
            </a:pPr>
            <a:fld id="{3CA2B23A-57EC-4465-94C0-4ABD39502B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3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E3A1ABE-170E-1CD1-99EA-424496BD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C2F2282-88EC-4ADF-F905-1FDCF428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5CC3479-F57E-D903-1142-21C37301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DAD43BE-247B-F2E6-79D4-C3017D4E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C08620C-64EB-C018-2B94-0A79D756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DEA0BC1-7AD1-DE10-5E84-689DD460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9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7227935-0378-11BE-4463-00A2FDC9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C663634-38B9-3552-3031-BF33EC6B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0BB0616-4D73-8E0A-4BD7-D94F1B04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3D866B4-A11F-D483-0321-2B8CEFF4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5112320-112C-9B0E-7EF5-6C4820DB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1B0ED54-89FA-5A0D-E4AD-EE28D8A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7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D318978-B54B-5B29-3AC6-254607F8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CC9F9FF-82F4-DA1C-6F8D-D4B2E62B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D4D73F-26CF-B9C3-14F7-56D0D18F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4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028D880-1CC8-2239-D858-8D14EF27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C328BE-2E16-AF30-6EAA-2397AF63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27C5DB7-8018-6D56-05A4-6762250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348599B7-CABC-22DA-B81A-51D65B5CC9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2BD923C-D135-0FB0-8705-16A7436902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5206C-9C51-0B3F-F419-45BCC1257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3468B242-88B0-44F7-8409-E4E4CA067EB1}" type="datetimeFigureOut">
              <a:rPr lang="en-GB" smtClean="0"/>
              <a:t>30/01/2024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E054D8-7DE5-4F94-6444-F4E378CAF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7FF74-5A36-CC0A-FAEE-B9A2F116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F4B069CE-BB55-483D-BE8F-CB3F2BD62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1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宋体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24761B5B-67DB-6179-F1E5-01B6430D4A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6AA4DE0F-1B56-2EA1-1A48-1E6472988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D1C2E8-AB3D-E9DA-8390-8E2E1C2F5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915F2D9A-11E1-43B6-BE38-3A42BDD030FC}" type="datetime1">
              <a:rPr lang="en-US" altLang="zh-CN"/>
              <a:pPr>
                <a:defRPr/>
              </a:pPr>
              <a:t>1/30/2024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7C9AF-BD40-A1F5-2EBE-9CF63CA4B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2996D-F7EB-DE6C-6EB1-842A26310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6F245D9-35DD-463E-8989-923B5AA67E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宋体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BFAB3F-5625-E13E-F55B-24A33016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609600"/>
            <a:ext cx="10464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62A46EC-7C82-ECB2-0083-475E7A8C2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676400"/>
            <a:ext cx="104648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80E09BCB-2CBD-1044-412F-BB74230860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3E5290A-3859-4069-B385-449D62BC9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5605" name="Freeform 7">
            <a:extLst>
              <a:ext uri="{FF2B5EF4-FFF2-40B4-BE49-F238E27FC236}">
                <a16:creationId xmlns:a16="http://schemas.microsoft.com/office/drawing/2014/main" id="{424E2CD7-D2A8-B102-7D09-BB240DB2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Line 8">
            <a:extLst>
              <a:ext uri="{FF2B5EF4-FFF2-40B4-BE49-F238E27FC236}">
                <a16:creationId xmlns:a16="http://schemas.microsoft.com/office/drawing/2014/main" id="{146FCC48-BE7C-1693-6E59-27ECE8251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" y="6194425"/>
            <a:ext cx="10668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5607" name="Picture 1">
            <a:extLst>
              <a:ext uri="{FF2B5EF4-FFF2-40B4-BE49-F238E27FC236}">
                <a16:creationId xmlns:a16="http://schemas.microsoft.com/office/drawing/2014/main" id="{A173ED28-FB8A-253F-F161-234C9DC6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6065838"/>
            <a:ext cx="399415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78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thesaurus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2DAC-2AE3-1B1B-674F-7FF347A3C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25" y="1929118"/>
            <a:ext cx="10363200" cy="1470025"/>
          </a:xfrm>
        </p:spPr>
        <p:txBody>
          <a:bodyPr/>
          <a:lstStyle/>
          <a:p>
            <a:r>
              <a:rPr lang="en-GB" altLang="en-US" sz="4000" dirty="0">
                <a:solidFill>
                  <a:srgbClr val="003399"/>
                </a:solidFill>
              </a:rPr>
              <a:t>ENG1002 </a:t>
            </a:r>
            <a:r>
              <a:rPr lang="en-GB" altLang="en-US" sz="4000" dirty="0"/>
              <a:t>English for Academic Purposes 1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2C32F-72A6-532F-F200-8D88056FE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477" y="3945090"/>
            <a:ext cx="10204938" cy="1752600"/>
          </a:xfrm>
        </p:spPr>
        <p:txBody>
          <a:bodyPr/>
          <a:lstStyle/>
          <a:p>
            <a:r>
              <a:rPr lang="en-GB" sz="3200" b="1" dirty="0">
                <a:solidFill>
                  <a:schemeClr val="dk2"/>
                </a:solidFill>
              </a:rPr>
              <a:t>Lecture 7</a:t>
            </a:r>
          </a:p>
          <a:p>
            <a:r>
              <a:rPr lang="en-US" sz="3200" b="1" dirty="0">
                <a:solidFill>
                  <a:schemeClr val="dk2"/>
                </a:solidFill>
              </a:rPr>
              <a:t> Module I EAP Characteristics</a:t>
            </a:r>
          </a:p>
          <a:p>
            <a:r>
              <a:rPr lang="en-US" altLang="en-US" sz="3200" b="1" dirty="0">
                <a:solidFill>
                  <a:schemeClr val="dk2"/>
                </a:solidFill>
              </a:rPr>
              <a:t>January 29/30,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FCEA7-3B40-3851-C346-1F1C72D667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75E18018-DE22-4A41-8719-1CE5145F6E3E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F9EF-C8F2-85C2-A358-468AC293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solidFill>
                  <a:srgbClr val="262626"/>
                </a:solidFill>
              </a:rPr>
              <a:t>Basic assumptions</a:t>
            </a:r>
            <a:r>
              <a:rPr lang="en-US" dirty="0"/>
              <a:t>	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15509-0D14-E198-77E5-6CF396D8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9" y="1623966"/>
            <a:ext cx="10332279" cy="44434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The ideas of “formal/informal” and “personal/impersonal” are </a:t>
            </a:r>
            <a:r>
              <a:rPr lang="en-US" altLang="zh-CN" sz="2800" dirty="0">
                <a:solidFill>
                  <a:srgbClr val="00B050"/>
                </a:solidFill>
              </a:rPr>
              <a:t>relative</a:t>
            </a:r>
            <a:r>
              <a:rPr lang="en-US" altLang="zh-CN" sz="2800" dirty="0"/>
              <a:t>, rather than </a:t>
            </a:r>
            <a:r>
              <a:rPr lang="en-US" altLang="zh-CN" sz="2800" dirty="0">
                <a:solidFill>
                  <a:srgbClr val="FF0000"/>
                </a:solidFill>
              </a:rPr>
              <a:t>absolute</a:t>
            </a:r>
            <a:r>
              <a:rPr lang="en-US" altLang="zh-CN" sz="2800" dirty="0"/>
              <a:t>. </a:t>
            </a:r>
          </a:p>
          <a:p>
            <a:r>
              <a:rPr lang="en-US" sz="2800" dirty="0"/>
              <a:t>Academic language is relatively</a:t>
            </a:r>
            <a:r>
              <a:rPr lang="en-US" sz="2800" dirty="0">
                <a:solidFill>
                  <a:srgbClr val="FF0000"/>
                </a:solidFill>
              </a:rPr>
              <a:t> formal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impersonal, </a:t>
            </a:r>
            <a:r>
              <a:rPr lang="en-US" sz="2800" dirty="0"/>
              <a:t>but there is still much overlap between academic and “non-academic” language use.</a:t>
            </a:r>
          </a:p>
          <a:p>
            <a:r>
              <a:rPr lang="en-US" sz="2800" dirty="0"/>
              <a:t>Think of features of </a:t>
            </a:r>
            <a:r>
              <a:rPr lang="en-US" sz="2800" dirty="0">
                <a:solidFill>
                  <a:srgbClr val="FF0000"/>
                </a:solidFill>
              </a:rPr>
              <a:t>formality</a:t>
            </a:r>
            <a:r>
              <a:rPr lang="en-US" sz="2800" dirty="0"/>
              <a:t> as forming a </a:t>
            </a:r>
            <a:r>
              <a:rPr lang="en-US" sz="2800" dirty="0">
                <a:solidFill>
                  <a:srgbClr val="FF0000"/>
                </a:solidFill>
              </a:rPr>
              <a:t>continuum. </a:t>
            </a:r>
          </a:p>
          <a:p>
            <a:pPr marL="0" indent="0">
              <a:buNone/>
            </a:pPr>
            <a:endParaRPr lang="en-H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A980-5816-B21E-2C5C-5F3171002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8ADD06-BF1F-7B46-AE2C-F58CA9F5639B}" type="slidenum">
              <a:rPr lang="en-US" altLang="zh-CN" smtClean="0"/>
              <a:pPr>
                <a:defRPr/>
              </a:pPr>
              <a:t>10</a:t>
            </a:fld>
            <a:r>
              <a:rPr lang="en-US" altLang="zh-CN"/>
              <a:t> of 8</a:t>
            </a:r>
            <a:endParaRPr lang="en-US" altLang="zh-C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EE7DCB-300B-2BBC-D143-FE3820DB3B4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74327" y="5234034"/>
            <a:ext cx="5684520" cy="3900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E141F-61D8-A2AC-D25F-7E53EE1EEE88}"/>
              </a:ext>
            </a:extLst>
          </p:cNvPr>
          <p:cNvSpPr txBox="1"/>
          <p:nvPr/>
        </p:nvSpPr>
        <p:spPr>
          <a:xfrm>
            <a:off x="1020060" y="5011430"/>
            <a:ext cx="1826141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200" b="1" dirty="0"/>
              <a:t>informal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63885-98FE-6D73-783D-CBF58ED420A0}"/>
              </a:ext>
            </a:extLst>
          </p:cNvPr>
          <p:cNvSpPr txBox="1"/>
          <p:nvPr/>
        </p:nvSpPr>
        <p:spPr>
          <a:xfrm>
            <a:off x="9112017" y="5007502"/>
            <a:ext cx="143981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200" b="1" dirty="0"/>
              <a:t>formal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8B511-6C4B-D02F-144B-D1F727A2CEF6}"/>
              </a:ext>
            </a:extLst>
          </p:cNvPr>
          <p:cNvSpPr txBox="1"/>
          <p:nvPr/>
        </p:nvSpPr>
        <p:spPr>
          <a:xfrm>
            <a:off x="1199596" y="5605761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Oral-like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893B86-49BB-8919-4F0F-2EDE9A8ABD32}"/>
              </a:ext>
            </a:extLst>
          </p:cNvPr>
          <p:cNvSpPr txBox="1"/>
          <p:nvPr/>
        </p:nvSpPr>
        <p:spPr>
          <a:xfrm>
            <a:off x="9006956" y="5605761"/>
            <a:ext cx="189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Written-like</a:t>
            </a:r>
          </a:p>
        </p:txBody>
      </p:sp>
    </p:spTree>
    <p:extLst>
      <p:ext uri="{BB962C8B-B14F-4D97-AF65-F5344CB8AC3E}">
        <p14:creationId xmlns:p14="http://schemas.microsoft.com/office/powerpoint/2010/main" val="37736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CC8C2-81D4-B36E-E4D2-F8F20F427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Picture 4" descr="A diagram of a speech&#10;&#10;Description automatically generated">
            <a:extLst>
              <a:ext uri="{FF2B5EF4-FFF2-40B4-BE49-F238E27FC236}">
                <a16:creationId xmlns:a16="http://schemas.microsoft.com/office/drawing/2014/main" id="{0E0B387F-A6A5-80EB-5A58-D749E05BD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3" y="771603"/>
            <a:ext cx="11127033" cy="53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1926-8096-4B7B-96A8-171C5CB5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39" y="606392"/>
            <a:ext cx="11379200" cy="890587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rgbClr val="262626"/>
                </a:solidFill>
              </a:rPr>
            </a:br>
            <a:endParaRPr lang="en-GB" sz="2800" dirty="0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F9D15-999F-A3B7-CD60-B83523B0E27E}"/>
              </a:ext>
            </a:extLst>
          </p:cNvPr>
          <p:cNvSpPr txBox="1"/>
          <p:nvPr/>
        </p:nvSpPr>
        <p:spPr>
          <a:xfrm>
            <a:off x="744039" y="606392"/>
            <a:ext cx="10566399" cy="95410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2. Work with your partner for five minutes and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categorize the following items into </a:t>
            </a:r>
            <a:r>
              <a:rPr lang="en-GB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Don’ts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academic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8BD54-5F6E-D3D5-8C4D-EB671E4A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2" y="1808148"/>
            <a:ext cx="11495315" cy="4443460"/>
          </a:xfrm>
        </p:spPr>
        <p:txBody>
          <a:bodyPr numCol="2"/>
          <a:lstStyle/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Vague language (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about a hundred)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Academic vocabulary 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Absolute statements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Repetition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Basic language/words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(like, lots of, get, good)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Tentative language (Possibly / seems / appears)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Etc. or and so on 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Precise facts/figures: A few years ago - in 2014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Idiomatic/colloquial expressions (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gonna</a:t>
            </a: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/stuff)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Phrasal verbs (get rid of/look up) 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Personal pronouns: I, you, we, in my opinion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Contractions (</a:t>
            </a:r>
            <a:r>
              <a:rPr lang="en-GB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don’t</a:t>
            </a: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can’t, it’s) 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Complex grammar structure (relatively)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Questions 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Personal adverbs (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luckily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fortunately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surprisingly)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Passive structures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Nominalisation/noun structures</a:t>
            </a:r>
            <a:r>
              <a:rPr lang="en-GB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 analysis of the data showed)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4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Referencing systems (APA /Harvard / Chicago…)</a:t>
            </a:r>
            <a:endParaRPr lang="en-GB" sz="2000" dirty="0">
              <a:effectLst/>
              <a:latin typeface="Rockwell" panose="02060603020205020403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6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1926-8096-4B7B-96A8-171C5CB5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39" y="606392"/>
            <a:ext cx="11379200" cy="890587"/>
          </a:xfrm>
        </p:spPr>
        <p:txBody>
          <a:bodyPr>
            <a:noAutofit/>
          </a:bodyPr>
          <a:lstStyle/>
          <a:p>
            <a:br>
              <a:rPr lang="en-US" sz="2800" dirty="0">
                <a:solidFill>
                  <a:srgbClr val="262626"/>
                </a:solidFill>
              </a:rPr>
            </a:br>
            <a:endParaRPr lang="en-GB" sz="2800" dirty="0">
              <a:solidFill>
                <a:srgbClr val="262626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57C21DD-B3E7-4282-B0A3-D1C178E24F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2801" y="1815071"/>
          <a:ext cx="10566397" cy="400383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89499">
                  <a:extLst>
                    <a:ext uri="{9D8B030D-6E8A-4147-A177-3AD203B41FA5}">
                      <a16:colId xmlns:a16="http://schemas.microsoft.com/office/drawing/2014/main" val="2662466377"/>
                    </a:ext>
                  </a:extLst>
                </a:gridCol>
                <a:gridCol w="5176898">
                  <a:extLst>
                    <a:ext uri="{9D8B030D-6E8A-4147-A177-3AD203B41FA5}">
                      <a16:colId xmlns:a16="http://schemas.microsoft.com/office/drawing/2014/main" val="2464486413"/>
                    </a:ext>
                  </a:extLst>
                </a:gridCol>
              </a:tblGrid>
              <a:tr h="525395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Don’ts</a:t>
                      </a:r>
                      <a:endParaRPr lang="en-GB" sz="2800" b="1" dirty="0">
                        <a:solidFill>
                          <a:srgbClr val="FF0000"/>
                        </a:solidFill>
                      </a:endParaRPr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 </a:t>
                      </a:r>
                      <a:r>
                        <a:rPr lang="en-GB" sz="2800" dirty="0">
                          <a:solidFill>
                            <a:srgbClr val="00B050"/>
                          </a:solidFill>
                        </a:rPr>
                        <a:t>Dos</a:t>
                      </a:r>
                      <a:endParaRPr lang="en-GB" sz="2800" b="1" dirty="0">
                        <a:solidFill>
                          <a:srgbClr val="00B050"/>
                        </a:solidFill>
                      </a:endParaRPr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501544396"/>
                  </a:ext>
                </a:extLst>
              </a:tr>
              <a:tr h="534584"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4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Vague language (</a:t>
                      </a:r>
                      <a:r>
                        <a:rPr lang="en-US" sz="2400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about a hundred)</a:t>
                      </a:r>
                      <a:endParaRPr lang="en-GB" sz="1600">
                        <a:effectLst/>
                        <a:latin typeface="Rockwell" panose="020606030202050204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400"/>
                        </a:spcAft>
                        <a:buFont typeface="+mj-lt"/>
                        <a:buNone/>
                        <a:tabLst>
                          <a:tab pos="457200" algn="l"/>
                        </a:tabLst>
                      </a:pPr>
                      <a:r>
                        <a:rPr lang="en-GB" sz="24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 Academic vocabulary</a:t>
                      </a: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GB" sz="1600" dirty="0">
                        <a:effectLst/>
                        <a:latin typeface="Rockwell" panose="02060603020205020403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236285"/>
                  </a:ext>
                </a:extLst>
              </a:tr>
              <a:tr h="492102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2020789013"/>
                  </a:ext>
                </a:extLst>
              </a:tr>
              <a:tr h="490351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1965557412"/>
                  </a:ext>
                </a:extLst>
              </a:tr>
              <a:tr h="490351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2958975631"/>
                  </a:ext>
                </a:extLst>
              </a:tr>
              <a:tr h="490351"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2539040340"/>
                  </a:ext>
                </a:extLst>
              </a:tr>
              <a:tr h="490351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2057776584"/>
                  </a:ext>
                </a:extLst>
              </a:tr>
              <a:tr h="490351"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84765" marR="84765" marT="42383" marB="42383"/>
                </a:tc>
                <a:tc>
                  <a:txBody>
                    <a:bodyPr/>
                    <a:lstStyle/>
                    <a:p>
                      <a:endParaRPr lang="en-GB" sz="1300" dirty="0"/>
                    </a:p>
                  </a:txBody>
                  <a:tcPr marL="84765" marR="84765" marT="42383" marB="42383"/>
                </a:tc>
                <a:extLst>
                  <a:ext uri="{0D108BD9-81ED-4DB2-BD59-A6C34878D82A}">
                    <a16:rowId xmlns:a16="http://schemas.microsoft.com/office/drawing/2014/main" val="113882774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F1F9D15-999F-A3B7-CD60-B83523B0E27E}"/>
              </a:ext>
            </a:extLst>
          </p:cNvPr>
          <p:cNvSpPr txBox="1"/>
          <p:nvPr/>
        </p:nvSpPr>
        <p:spPr>
          <a:xfrm>
            <a:off x="744039" y="606392"/>
            <a:ext cx="10566399" cy="95410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2. Work with your partner for five minutes and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categorize the following items into </a:t>
            </a:r>
            <a:r>
              <a:rPr lang="en-GB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Don’ts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academic writing</a:t>
            </a:r>
          </a:p>
        </p:txBody>
      </p:sp>
    </p:spTree>
    <p:extLst>
      <p:ext uri="{BB962C8B-B14F-4D97-AF65-F5344CB8AC3E}">
        <p14:creationId xmlns:p14="http://schemas.microsoft.com/office/powerpoint/2010/main" val="26992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8D7A-0C76-4F1D-8C5B-59DF2BBD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</a:rPr>
              <a:t>Don’ts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057F6-CC34-4A28-87DA-D1CEA91BD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500187"/>
            <a:ext cx="10464800" cy="4443460"/>
          </a:xfrm>
        </p:spPr>
        <p:txBody>
          <a:bodyPr>
            <a:normAutofit/>
          </a:bodyPr>
          <a:lstStyle/>
          <a:p>
            <a:pPr fontAlgn="t"/>
            <a:r>
              <a:rPr lang="en-GB" sz="3200" b="1" dirty="0"/>
              <a:t>Idiomatic/colloquial expressions</a:t>
            </a:r>
            <a:r>
              <a:rPr lang="en-GB" sz="3200" dirty="0"/>
              <a:t>: Kids/boss/</a:t>
            </a:r>
            <a:r>
              <a:rPr lang="en-GB" sz="3200" dirty="0" err="1"/>
              <a:t>gonna</a:t>
            </a:r>
            <a:r>
              <a:rPr lang="en-GB" sz="3200" dirty="0"/>
              <a:t>/stuff</a:t>
            </a:r>
          </a:p>
          <a:p>
            <a:pPr fontAlgn="t"/>
            <a:r>
              <a:rPr lang="en-GB" sz="3200" b="1" dirty="0"/>
              <a:t>Phrasal verbs: </a:t>
            </a:r>
            <a:r>
              <a:rPr lang="en-GB" sz="3200" dirty="0"/>
              <a:t>get rid of/look up  (limit use)</a:t>
            </a:r>
          </a:p>
          <a:p>
            <a:pPr fontAlgn="t"/>
            <a:r>
              <a:rPr lang="en-GB" sz="3200" b="1" dirty="0"/>
              <a:t>Personal pronouns: </a:t>
            </a:r>
            <a:r>
              <a:rPr lang="en-GB" sz="3200" dirty="0"/>
              <a:t>I, you, we, in my opinion</a:t>
            </a:r>
          </a:p>
          <a:p>
            <a:pPr fontAlgn="t"/>
            <a:r>
              <a:rPr lang="en-GB" sz="3200" b="1" dirty="0"/>
              <a:t>Contractions: </a:t>
            </a:r>
            <a:r>
              <a:rPr lang="en-GB" sz="3200" i="1" dirty="0"/>
              <a:t>don’t</a:t>
            </a:r>
            <a:r>
              <a:rPr lang="en-GB" sz="3200" dirty="0"/>
              <a:t>, </a:t>
            </a:r>
            <a:r>
              <a:rPr lang="en-GB" sz="3200" i="1" dirty="0"/>
              <a:t>can’t, it’s </a:t>
            </a:r>
          </a:p>
          <a:p>
            <a:pPr fontAlgn="t"/>
            <a:r>
              <a:rPr lang="en-US" sz="3200" b="1" dirty="0"/>
              <a:t>Questions: </a:t>
            </a:r>
            <a:r>
              <a:rPr lang="en-US" sz="3200" i="1" dirty="0"/>
              <a:t>What were the reasons for this phenomenon?</a:t>
            </a:r>
          </a:p>
          <a:p>
            <a:pPr fontAlgn="t"/>
            <a:r>
              <a:rPr lang="en-GB" sz="3200" b="1" dirty="0"/>
              <a:t>Personal adverbs: </a:t>
            </a:r>
            <a:r>
              <a:rPr lang="en-US" sz="3200" i="1" dirty="0"/>
              <a:t>luckily</a:t>
            </a:r>
            <a:r>
              <a:rPr lang="en-US" sz="3200" dirty="0"/>
              <a:t>, </a:t>
            </a:r>
            <a:r>
              <a:rPr lang="en-US" sz="3200" i="1" dirty="0"/>
              <a:t>fortunately</a:t>
            </a:r>
            <a:r>
              <a:rPr lang="en-US" sz="3200" dirty="0"/>
              <a:t>, </a:t>
            </a:r>
            <a:r>
              <a:rPr lang="en-US" sz="3200" i="1" dirty="0"/>
              <a:t>surprisingly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290DB7-8C18-4C84-A5EE-A6C86DC3B720}"/>
              </a:ext>
            </a:extLst>
          </p:cNvPr>
          <p:cNvSpPr/>
          <p:nvPr/>
        </p:nvSpPr>
        <p:spPr>
          <a:xfrm>
            <a:off x="4425539" y="6248400"/>
            <a:ext cx="2934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(Bailey, 2014, p. 139-140)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09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8D7A-0C76-4F1D-8C5B-59DF2BBD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rgbClr val="FF0000"/>
                </a:solidFill>
              </a:rPr>
              <a:t>Don’ts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057F6-CC34-4A28-87DA-D1CEA91BD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500187"/>
            <a:ext cx="10464800" cy="4443460"/>
          </a:xfrm>
        </p:spPr>
        <p:txBody>
          <a:bodyPr>
            <a:normAutofit/>
          </a:bodyPr>
          <a:lstStyle/>
          <a:p>
            <a:pPr fontAlgn="t"/>
            <a:r>
              <a:rPr lang="en-US" sz="3200" b="1" dirty="0"/>
              <a:t>Vague language: </a:t>
            </a:r>
            <a:r>
              <a:rPr lang="en-US" sz="3200" i="1" dirty="0"/>
              <a:t>about a hundred-&gt; approximately</a:t>
            </a:r>
          </a:p>
          <a:p>
            <a:pPr fontAlgn="t"/>
            <a:r>
              <a:rPr lang="en-US" sz="3200" b="1" dirty="0"/>
              <a:t>Absolute statements: </a:t>
            </a:r>
            <a:r>
              <a:rPr lang="en-US" sz="3200" i="1" dirty="0"/>
              <a:t>education reduces </a:t>
            </a:r>
            <a:r>
              <a:rPr lang="en-US" sz="3200" i="1" dirty="0" err="1"/>
              <a:t>crime</a:t>
            </a:r>
            <a:r>
              <a:rPr lang="en-US" sz="3200" dirty="0" err="1">
                <a:sym typeface="Wingdings" panose="05000000000000000000" pitchFamily="2" charset="2"/>
              </a:rPr>
              <a:t></a:t>
            </a:r>
            <a:r>
              <a:rPr lang="en-US" sz="3200" i="1" dirty="0" err="1"/>
              <a:t>may</a:t>
            </a:r>
            <a:r>
              <a:rPr lang="en-US" sz="3200" i="1" dirty="0"/>
              <a:t> reduce crime </a:t>
            </a:r>
            <a:r>
              <a:rPr lang="en-US" sz="3200" dirty="0"/>
              <a:t>or </a:t>
            </a:r>
            <a:r>
              <a:rPr lang="en-US" sz="3200" i="1" dirty="0"/>
              <a:t>tends to reduce crime.</a:t>
            </a:r>
          </a:p>
          <a:p>
            <a:pPr fontAlgn="t"/>
            <a:r>
              <a:rPr lang="en-US" sz="3200" b="1" dirty="0"/>
              <a:t>Repetition: </a:t>
            </a:r>
            <a:r>
              <a:rPr lang="en-US" altLang="zh-CN" sz="3200" dirty="0"/>
              <a:t>c</a:t>
            </a:r>
            <a:r>
              <a:rPr lang="en-US" sz="3200" dirty="0"/>
              <a:t>onstant repeating same words</a:t>
            </a:r>
          </a:p>
          <a:p>
            <a:pPr fontAlgn="t"/>
            <a:r>
              <a:rPr lang="en-US" sz="3200" b="1" dirty="0"/>
              <a:t>Basic language</a:t>
            </a:r>
            <a:r>
              <a:rPr lang="en-US" sz="3200" b="1" i="1" dirty="0"/>
              <a:t>: </a:t>
            </a:r>
            <a:r>
              <a:rPr lang="en-US" sz="3200" i="1" dirty="0"/>
              <a:t>like-for example, lots of – significant amount, get – obtain, hard – difficult, good / bad – positive / negative</a:t>
            </a:r>
          </a:p>
          <a:p>
            <a:pPr fontAlgn="t"/>
            <a:r>
              <a:rPr lang="en-US" sz="3200" b="1" dirty="0"/>
              <a:t>Etc. or and so on </a:t>
            </a:r>
          </a:p>
          <a:p>
            <a:pPr fontAlgn="t"/>
            <a:endParaRPr lang="en-US" sz="3200" i="1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290DB7-8C18-4C84-A5EE-A6C86DC3B720}"/>
              </a:ext>
            </a:extLst>
          </p:cNvPr>
          <p:cNvSpPr/>
          <p:nvPr/>
        </p:nvSpPr>
        <p:spPr>
          <a:xfrm>
            <a:off x="4425539" y="6248400"/>
            <a:ext cx="2934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(Bailey, 2014, p. 139-140)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7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C316-0966-45BC-9354-14888F3D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rgbClr val="00B050"/>
                </a:solidFill>
              </a:rPr>
              <a:t>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8C21-FEC4-4C36-A7DB-20FDADA05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Passive structures</a:t>
            </a:r>
            <a:r>
              <a:rPr lang="en-US" sz="2800" b="1" dirty="0"/>
              <a:t>:  </a:t>
            </a:r>
            <a:r>
              <a:rPr lang="en-US" sz="2800" dirty="0"/>
              <a:t>We analyzed the data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The data was analyzed</a:t>
            </a:r>
          </a:p>
          <a:p>
            <a:pPr fontAlgn="base"/>
            <a:r>
              <a:rPr lang="en-GB" sz="2800" b="1" dirty="0"/>
              <a:t>Nominalisation/noun structures:</a:t>
            </a:r>
            <a:r>
              <a:rPr lang="en-US" sz="2800" b="1" i="1" dirty="0"/>
              <a:t> </a:t>
            </a:r>
            <a:r>
              <a:rPr lang="en-US" sz="2800" dirty="0"/>
              <a:t>An analysis of the data showed… (nominalized)</a:t>
            </a:r>
          </a:p>
          <a:p>
            <a:r>
              <a:rPr lang="en-US" sz="2800" b="1" dirty="0"/>
              <a:t>Tentative language: </a:t>
            </a:r>
            <a:r>
              <a:rPr lang="en-US" sz="2800" dirty="0"/>
              <a:t>Possibly / seems / appears / could / may</a:t>
            </a:r>
          </a:p>
          <a:p>
            <a:r>
              <a:rPr lang="en-US" sz="2800" b="1" dirty="0"/>
              <a:t>Precise facts/figures: </a:t>
            </a:r>
            <a:r>
              <a:rPr lang="en-US" sz="2800" dirty="0"/>
              <a:t>A few years ago </a:t>
            </a:r>
            <a:r>
              <a:rPr lang="en-US" altLang="zh-CN" sz="2800" dirty="0"/>
              <a:t>-</a:t>
            </a:r>
            <a:r>
              <a:rPr lang="en-US" sz="2800" dirty="0"/>
              <a:t> in 2014</a:t>
            </a:r>
          </a:p>
          <a:p>
            <a:r>
              <a:rPr lang="en-GB" sz="2800" b="1" dirty="0"/>
              <a:t>Academic vocabulary</a:t>
            </a:r>
            <a:r>
              <a:rPr lang="en-GB" sz="2800" dirty="0"/>
              <a:t> (See Academic Word List)</a:t>
            </a:r>
          </a:p>
          <a:p>
            <a:r>
              <a:rPr lang="en-GB" sz="2800" b="1" dirty="0"/>
              <a:t>Referencing systems </a:t>
            </a:r>
            <a:r>
              <a:rPr lang="en-GB" sz="2800" dirty="0"/>
              <a:t>(APA /Harvard / Chicago…)</a:t>
            </a:r>
          </a:p>
          <a:p>
            <a:r>
              <a:rPr lang="en-GB" sz="2800" b="1" dirty="0"/>
              <a:t>Complex grammar structures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61809F-512A-4FCF-8A84-A5F75D49777A}"/>
              </a:ext>
            </a:extLst>
          </p:cNvPr>
          <p:cNvSpPr/>
          <p:nvPr/>
        </p:nvSpPr>
        <p:spPr>
          <a:xfrm>
            <a:off x="4577939" y="6457890"/>
            <a:ext cx="2934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(Bailey, 2014, p. 139-140)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47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E2D1-ABAE-45D5-8541-6FD8C233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Task 3 Sentence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216C-21F5-423E-8047-3060E07B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64" y="1411520"/>
            <a:ext cx="10464800" cy="4443460"/>
          </a:xfrm>
        </p:spPr>
        <p:txBody>
          <a:bodyPr>
            <a:normAutofit/>
          </a:bodyPr>
          <a:lstStyle/>
          <a:p>
            <a:r>
              <a:rPr lang="en-US" sz="2800" b="1" dirty="0"/>
              <a:t>Please go through the sentences on worksheet and underline examples of poor style and rewrite them in a </a:t>
            </a:r>
            <a:r>
              <a:rPr lang="en-GB" sz="2800" b="1" dirty="0"/>
              <a:t>more suitable way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DF565A-A44E-4C46-97CA-FB2801A9813A}"/>
              </a:ext>
            </a:extLst>
          </p:cNvPr>
          <p:cNvSpPr txBox="1">
            <a:spLocks/>
          </p:cNvSpPr>
          <p:nvPr/>
        </p:nvSpPr>
        <p:spPr>
          <a:xfrm>
            <a:off x="871144" y="2986261"/>
            <a:ext cx="10348112" cy="32233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31825" indent="-631825">
              <a:buFont typeface="+mj-lt"/>
              <a:buAutoNum type="arabicPeriod"/>
            </a:pPr>
            <a:r>
              <a:rPr lang="en-US" sz="9600" dirty="0"/>
              <a:t>Another thing to think about is the chance of crime getting worse.</a:t>
            </a:r>
            <a:endParaRPr lang="en-GB" sz="9600" dirty="0"/>
          </a:p>
          <a:p>
            <a:pPr marL="631825" indent="-631825">
              <a:buFont typeface="+mj-lt"/>
              <a:buAutoNum type="arabicPeriod"/>
            </a:pPr>
            <a:r>
              <a:rPr lang="en-US" sz="9600" dirty="0"/>
              <a:t>Regrettably these days lots of people don’t have jobs.</a:t>
            </a:r>
          </a:p>
          <a:p>
            <a:pPr marL="631825" indent="-631825">
              <a:buFont typeface="+mj-lt"/>
              <a:buAutoNum type="arabicPeriod"/>
            </a:pPr>
            <a:r>
              <a:rPr lang="en-US" sz="9600" dirty="0"/>
              <a:t>Sometime soon they will find a vaccine for malaria.</a:t>
            </a:r>
          </a:p>
          <a:p>
            <a:pPr marL="631825" indent="-631825">
              <a:buFont typeface="+mj-lt"/>
              <a:buAutoNum type="arabicPeriod"/>
            </a:pPr>
            <a:r>
              <a:rPr lang="en-US" sz="9600" dirty="0"/>
              <a:t>A few years ago, the price of property in Japan went down a lot.</a:t>
            </a:r>
            <a:endParaRPr lang="en-GB" sz="9600" dirty="0"/>
          </a:p>
          <a:p>
            <a:pPr marL="631825" indent="-631825">
              <a:buFont typeface="+mj-lt"/>
              <a:buAutoNum type="arabicPeriod"/>
            </a:pPr>
            <a:r>
              <a:rPr lang="en-US" sz="9600" dirty="0"/>
              <a:t>Sadly, the high inflation led to poverty, social unrest and so on.</a:t>
            </a:r>
            <a:endParaRPr lang="en-GB" sz="9600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0E5CF-4EC5-47CA-AE1C-3F29C9698E63}"/>
              </a:ext>
            </a:extLst>
          </p:cNvPr>
          <p:cNvSpPr txBox="1"/>
          <p:nvPr/>
        </p:nvSpPr>
        <p:spPr>
          <a:xfrm>
            <a:off x="4343013" y="6325840"/>
            <a:ext cx="781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Bailey (2014, p.140-141) Unit 2.13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7B88B85-49F1-4F60-BDED-72EEEB5DB08C}"/>
              </a:ext>
            </a:extLst>
          </p:cNvPr>
          <p:cNvSpPr/>
          <p:nvPr/>
        </p:nvSpPr>
        <p:spPr>
          <a:xfrm>
            <a:off x="551384" y="2636912"/>
            <a:ext cx="10848288" cy="3218068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1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9D6D-6A7F-4C8B-AE15-21AE7959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08" y="561268"/>
            <a:ext cx="11592560" cy="890587"/>
          </a:xfrm>
        </p:spPr>
        <p:txBody>
          <a:bodyPr>
            <a:noAutofit/>
          </a:bodyPr>
          <a:lstStyle/>
          <a:p>
            <a:r>
              <a:rPr lang="en-GB" sz="2600" dirty="0"/>
              <a:t>Example: (a) Another thing to think about is the chance of crime getting worse</a:t>
            </a:r>
            <a:br>
              <a:rPr lang="en-GB" sz="2600" dirty="0"/>
            </a:br>
            <a:endParaRPr lang="en-GB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614B-A685-4FF3-AF50-00FF1036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2F6DF-262E-4F5A-AC30-AB997A3EB3CA}"/>
              </a:ext>
            </a:extLst>
          </p:cNvPr>
          <p:cNvSpPr txBox="1"/>
          <p:nvPr/>
        </p:nvSpPr>
        <p:spPr>
          <a:xfrm>
            <a:off x="4118993" y="6327071"/>
            <a:ext cx="795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The example was adapted from https://www.academic-englishuk.com/academic-style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80B79-3A5F-9026-F801-FCF5FBF5E7AF}"/>
              </a:ext>
            </a:extLst>
          </p:cNvPr>
          <p:cNvSpPr/>
          <p:nvPr/>
        </p:nvSpPr>
        <p:spPr>
          <a:xfrm>
            <a:off x="914400" y="1239483"/>
            <a:ext cx="1067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i="1" dirty="0">
                <a:solidFill>
                  <a:srgbClr val="FF0000"/>
                </a:solidFill>
              </a:rPr>
              <a:t>Step 1. </a:t>
            </a:r>
            <a:r>
              <a:rPr lang="en-US" sz="2800" b="1" dirty="0">
                <a:solidFill>
                  <a:srgbClr val="FF0000"/>
                </a:solidFill>
              </a:rPr>
              <a:t>First highlight informal words / non-academic style:</a:t>
            </a:r>
          </a:p>
          <a:p>
            <a:pPr fontAlgn="base"/>
            <a:r>
              <a:rPr lang="en-US" sz="2800" i="1" dirty="0">
                <a:solidFill>
                  <a:srgbClr val="333333"/>
                </a:solidFill>
              </a:rPr>
              <a:t>(a) </a:t>
            </a:r>
            <a:r>
              <a:rPr lang="en-US" sz="2800" i="1" dirty="0">
                <a:solidFill>
                  <a:srgbClr val="000000"/>
                </a:solidFill>
              </a:rPr>
              <a:t>Another</a:t>
            </a:r>
            <a:r>
              <a:rPr lang="en-US" sz="2800" i="1" dirty="0">
                <a:solidFill>
                  <a:srgbClr val="0000FF"/>
                </a:solidFill>
              </a:rPr>
              <a:t> thing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to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think about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is the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chance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of crime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getting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worse.</a:t>
            </a:r>
            <a:endParaRPr lang="en-US" sz="2800" dirty="0">
              <a:solidFill>
                <a:srgbClr val="333333"/>
              </a:solidFill>
            </a:endParaRPr>
          </a:p>
          <a:p>
            <a:pPr fontAlgn="base"/>
            <a:r>
              <a:rPr lang="en-US" sz="2400" dirty="0">
                <a:solidFill>
                  <a:srgbClr val="666666"/>
                </a:solidFill>
              </a:rPr>
              <a:t> 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40D7032-CC54-2FA8-85CF-7CF08C287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07" y="2502281"/>
            <a:ext cx="3755993" cy="311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1E6CA9-E541-DB45-4F25-D6D2651322E3}"/>
              </a:ext>
            </a:extLst>
          </p:cNvPr>
          <p:cNvSpPr txBox="1"/>
          <p:nvPr/>
        </p:nvSpPr>
        <p:spPr>
          <a:xfrm>
            <a:off x="6858000" y="3597440"/>
            <a:ext cx="3459480" cy="646331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thesaurus</a:t>
            </a:r>
            <a:r>
              <a:rPr lang="en-GB" sz="3600" b="1" dirty="0">
                <a:solidFill>
                  <a:schemeClr val="bg1"/>
                </a:solidFill>
              </a:rPr>
              <a:t>.com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6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9D6D-6A7F-4C8B-AE15-21AE7959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602383"/>
            <a:ext cx="11714480" cy="890587"/>
          </a:xfrm>
        </p:spPr>
        <p:txBody>
          <a:bodyPr>
            <a:noAutofit/>
          </a:bodyPr>
          <a:lstStyle/>
          <a:p>
            <a:r>
              <a:rPr lang="en-GB" sz="2600" dirty="0"/>
              <a:t>Example: (1) Another thing to think about is the chance of crime getting worse</a:t>
            </a:r>
            <a:br>
              <a:rPr lang="en-GB" sz="2600" dirty="0"/>
            </a:br>
            <a:endParaRPr lang="en-GB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614B-A685-4FF3-AF50-00FF1036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D318F-172F-4F80-85B4-A4F6EF6B74D2}"/>
              </a:ext>
            </a:extLst>
          </p:cNvPr>
          <p:cNvSpPr/>
          <p:nvPr/>
        </p:nvSpPr>
        <p:spPr>
          <a:xfrm>
            <a:off x="1111438" y="1381248"/>
            <a:ext cx="10464800" cy="4231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i="1" dirty="0"/>
              <a:t>Step 1. </a:t>
            </a:r>
            <a:r>
              <a:rPr lang="en-US" sz="2800" b="1" dirty="0"/>
              <a:t>First highlight informal words / non-academic style</a:t>
            </a:r>
          </a:p>
          <a:p>
            <a:pPr fontAlgn="base"/>
            <a:r>
              <a:rPr lang="en-US" sz="2800" i="1" dirty="0">
                <a:solidFill>
                  <a:srgbClr val="333333"/>
                </a:solidFill>
              </a:rPr>
              <a:t>(a) </a:t>
            </a:r>
            <a:r>
              <a:rPr lang="en-US" sz="2800" i="1" dirty="0">
                <a:solidFill>
                  <a:srgbClr val="000000"/>
                </a:solidFill>
              </a:rPr>
              <a:t>Another</a:t>
            </a:r>
            <a:r>
              <a:rPr lang="en-US" sz="2800" i="1" dirty="0">
                <a:solidFill>
                  <a:srgbClr val="0000FF"/>
                </a:solidFill>
              </a:rPr>
              <a:t> thing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to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think about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is the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chance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of crime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FF"/>
                </a:solidFill>
              </a:rPr>
              <a:t>getting</a:t>
            </a:r>
            <a:r>
              <a:rPr lang="en-US" sz="2800" i="1" dirty="0">
                <a:solidFill>
                  <a:srgbClr val="333333"/>
                </a:solidFill>
              </a:rPr>
              <a:t> </a:t>
            </a:r>
            <a:r>
              <a:rPr lang="en-US" sz="2800" i="1" dirty="0">
                <a:solidFill>
                  <a:srgbClr val="000000"/>
                </a:solidFill>
              </a:rPr>
              <a:t>worse.</a:t>
            </a:r>
            <a:endParaRPr lang="en-US" sz="2800" dirty="0">
              <a:solidFill>
                <a:srgbClr val="333333"/>
              </a:solidFill>
            </a:endParaRPr>
          </a:p>
          <a:p>
            <a:pPr fontAlgn="base"/>
            <a:r>
              <a:rPr lang="en-US" sz="2500" dirty="0">
                <a:solidFill>
                  <a:srgbClr val="666666"/>
                </a:solidFill>
              </a:rPr>
              <a:t> </a:t>
            </a:r>
          </a:p>
          <a:p>
            <a:pPr fontAlgn="base"/>
            <a:r>
              <a:rPr lang="en-US" sz="2800" b="1" i="1" dirty="0">
                <a:solidFill>
                  <a:srgbClr val="FF0000"/>
                </a:solidFill>
              </a:rPr>
              <a:t>Step </a:t>
            </a:r>
            <a:r>
              <a:rPr lang="en-US" sz="2800" b="1" dirty="0">
                <a:solidFill>
                  <a:srgbClr val="FF0000"/>
                </a:solidFill>
              </a:rPr>
              <a:t>2.  Use synonyms for informal words </a:t>
            </a:r>
          </a:p>
          <a:p>
            <a:pPr fontAlgn="base">
              <a:lnSpc>
                <a:spcPct val="130000"/>
              </a:lnSpc>
            </a:pPr>
            <a:r>
              <a:rPr lang="en-US" sz="2800" dirty="0">
                <a:solidFill>
                  <a:srgbClr val="000000"/>
                </a:solidFill>
              </a:rPr>
              <a:t>Thing</a:t>
            </a:r>
            <a:r>
              <a:rPr lang="en-US" sz="2800" i="1" dirty="0">
                <a:solidFill>
                  <a:srgbClr val="339966"/>
                </a:solidFill>
              </a:rPr>
              <a:t> = </a:t>
            </a:r>
            <a:r>
              <a:rPr lang="en-US" altLang="zh-CN" sz="2800" dirty="0">
                <a:solidFill>
                  <a:srgbClr val="339966"/>
                </a:solidFill>
              </a:rPr>
              <a:t>fact</a:t>
            </a:r>
            <a:r>
              <a:rPr lang="en-US" sz="2800" dirty="0">
                <a:solidFill>
                  <a:srgbClr val="339966"/>
                </a:solidFill>
              </a:rPr>
              <a:t> / point</a:t>
            </a:r>
            <a:r>
              <a:rPr lang="en-US" sz="2800" dirty="0">
                <a:solidFill>
                  <a:srgbClr val="333333"/>
                </a:solidFill>
              </a:rPr>
              <a:t> </a:t>
            </a:r>
            <a:r>
              <a:rPr lang="en-US" sz="2800" dirty="0">
                <a:solidFill>
                  <a:srgbClr val="339966"/>
                </a:solidFill>
              </a:rPr>
              <a:t>/ concern / factor</a:t>
            </a:r>
          </a:p>
          <a:p>
            <a:pPr fontAlgn="base">
              <a:lnSpc>
                <a:spcPct val="130000"/>
              </a:lnSpc>
            </a:pPr>
            <a:r>
              <a:rPr lang="en-US" sz="2800" dirty="0">
                <a:solidFill>
                  <a:srgbClr val="000000"/>
                </a:solidFill>
              </a:rPr>
              <a:t>Think about =</a:t>
            </a:r>
            <a:r>
              <a:rPr lang="en-US" sz="2800" dirty="0">
                <a:solidFill>
                  <a:srgbClr val="333333"/>
                </a:solidFill>
              </a:rPr>
              <a:t> </a:t>
            </a:r>
            <a:r>
              <a:rPr lang="en-US" sz="2800" dirty="0">
                <a:solidFill>
                  <a:srgbClr val="008000"/>
                </a:solidFill>
              </a:rPr>
              <a:t>consider / analyze / understand / acknowledge </a:t>
            </a:r>
            <a:endParaRPr lang="en-US" sz="2800" dirty="0">
              <a:solidFill>
                <a:srgbClr val="333333"/>
              </a:solidFill>
            </a:endParaRPr>
          </a:p>
          <a:p>
            <a:pPr fontAlgn="base">
              <a:lnSpc>
                <a:spcPct val="130000"/>
              </a:lnSpc>
            </a:pPr>
            <a:r>
              <a:rPr lang="en-US" sz="2800" dirty="0">
                <a:solidFill>
                  <a:srgbClr val="000000"/>
                </a:solidFill>
              </a:rPr>
              <a:t>chance =</a:t>
            </a:r>
            <a:r>
              <a:rPr lang="en-US" sz="2800" dirty="0">
                <a:solidFill>
                  <a:srgbClr val="333333"/>
                </a:solidFill>
              </a:rPr>
              <a:t> </a:t>
            </a:r>
            <a:r>
              <a:rPr lang="en-US" sz="2800" dirty="0">
                <a:solidFill>
                  <a:srgbClr val="339966"/>
                </a:solidFill>
              </a:rPr>
              <a:t>possibility / probability / situation </a:t>
            </a:r>
            <a:endParaRPr lang="en-US" sz="2800" dirty="0">
              <a:solidFill>
                <a:srgbClr val="333333"/>
              </a:solidFill>
            </a:endParaRPr>
          </a:p>
          <a:p>
            <a:pPr fontAlgn="base">
              <a:lnSpc>
                <a:spcPct val="130000"/>
              </a:lnSpc>
            </a:pPr>
            <a:r>
              <a:rPr lang="en-US" sz="2800" dirty="0">
                <a:solidFill>
                  <a:srgbClr val="000000"/>
                </a:solidFill>
              </a:rPr>
              <a:t>getting</a:t>
            </a:r>
            <a:r>
              <a:rPr lang="en-US" sz="2800" dirty="0">
                <a:solidFill>
                  <a:srgbClr val="333333"/>
                </a:solidFill>
              </a:rPr>
              <a:t> =</a:t>
            </a:r>
            <a:r>
              <a:rPr lang="en-US" sz="2800" dirty="0">
                <a:solidFill>
                  <a:srgbClr val="339966"/>
                </a:solidFill>
              </a:rPr>
              <a:t> becoming/ turning/ growing</a:t>
            </a:r>
          </a:p>
          <a:p>
            <a:pPr fontAlgn="base">
              <a:lnSpc>
                <a:spcPct val="130000"/>
              </a:lnSpc>
            </a:pPr>
            <a:endParaRPr lang="en-US" sz="1200" dirty="0">
              <a:solidFill>
                <a:srgbClr val="66666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2F6DF-262E-4F5A-AC30-AB997A3EB3CA}"/>
              </a:ext>
            </a:extLst>
          </p:cNvPr>
          <p:cNvSpPr txBox="1"/>
          <p:nvPr/>
        </p:nvSpPr>
        <p:spPr>
          <a:xfrm>
            <a:off x="4079776" y="6248400"/>
            <a:ext cx="795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The example was adapted from https://www.academic-englishuk.com/academic-style</a:t>
            </a:r>
          </a:p>
        </p:txBody>
      </p:sp>
    </p:spTree>
    <p:extLst>
      <p:ext uri="{BB962C8B-B14F-4D97-AF65-F5344CB8AC3E}">
        <p14:creationId xmlns:p14="http://schemas.microsoft.com/office/powerpoint/2010/main" val="18104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F6DE-E537-BFA5-F8F2-FE798292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Instruction modules of ENG1002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36A9B2-B44E-BCA7-3398-464AD663C2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601916"/>
              </p:ext>
            </p:extLst>
          </p:nvPr>
        </p:nvGraphicFramePr>
        <p:xfrm>
          <a:off x="812799" y="1827559"/>
          <a:ext cx="10464801" cy="357571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47520">
                  <a:extLst>
                    <a:ext uri="{9D8B030D-6E8A-4147-A177-3AD203B41FA5}">
                      <a16:colId xmlns:a16="http://schemas.microsoft.com/office/drawing/2014/main" val="2378442232"/>
                    </a:ext>
                  </a:extLst>
                </a:gridCol>
                <a:gridCol w="4150442">
                  <a:extLst>
                    <a:ext uri="{9D8B030D-6E8A-4147-A177-3AD203B41FA5}">
                      <a16:colId xmlns:a16="http://schemas.microsoft.com/office/drawing/2014/main" val="3708972929"/>
                    </a:ext>
                  </a:extLst>
                </a:gridCol>
                <a:gridCol w="4566839">
                  <a:extLst>
                    <a:ext uri="{9D8B030D-6E8A-4147-A177-3AD203B41FA5}">
                      <a16:colId xmlns:a16="http://schemas.microsoft.com/office/drawing/2014/main" val="1670281289"/>
                    </a:ext>
                  </a:extLst>
                </a:gridCol>
              </a:tblGrid>
              <a:tr h="8939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Modules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EAP Characteristics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Research Steps 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7215155"/>
                  </a:ext>
                </a:extLst>
              </a:tr>
              <a:tr h="8939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>
                          <a:effectLst/>
                        </a:rPr>
                        <a:t>I</a:t>
                      </a:r>
                      <a:endParaRPr lang="en-GB" sz="180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Formal and impersonal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>
                          <a:effectLst/>
                        </a:rPr>
                        <a:t>Posing questions</a:t>
                      </a:r>
                      <a:endParaRPr lang="en-GB" sz="180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4567332"/>
                  </a:ext>
                </a:extLst>
              </a:tr>
              <a:tr h="8939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>
                          <a:effectLst/>
                        </a:rPr>
                        <a:t>II</a:t>
                      </a:r>
                      <a:endParaRPr lang="en-GB" sz="180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>
                          <a:effectLst/>
                        </a:rPr>
                        <a:t>Precise and clear</a:t>
                      </a:r>
                      <a:endParaRPr lang="en-GB" sz="180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Citing sources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11799"/>
                  </a:ext>
                </a:extLst>
              </a:tr>
              <a:tr h="893928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>
                          <a:effectLst/>
                        </a:rPr>
                        <a:t>III</a:t>
                      </a:r>
                      <a:endParaRPr lang="en-GB" sz="180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Honest and cautious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2800" dirty="0">
                          <a:effectLst/>
                        </a:rPr>
                        <a:t>Avoiding logical fallacies</a:t>
                      </a:r>
                      <a:endParaRPr lang="en-GB" sz="1800" dirty="0">
                        <a:effectLst/>
                        <a:latin typeface="Ottawa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25359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FB12B-115C-AEAC-5428-BC4121E5F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9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9D6D-6A7F-4C8B-AE15-21AE7959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588206"/>
            <a:ext cx="11379200" cy="890587"/>
          </a:xfrm>
        </p:spPr>
        <p:txBody>
          <a:bodyPr>
            <a:noAutofit/>
          </a:bodyPr>
          <a:lstStyle/>
          <a:p>
            <a:r>
              <a:rPr lang="en-GB" sz="2600" dirty="0"/>
              <a:t>Example: (a) Another thing to think about is the chance of crime getting worse</a:t>
            </a:r>
            <a:br>
              <a:rPr lang="en-GB" sz="2600" b="0" dirty="0"/>
            </a:br>
            <a:endParaRPr lang="en-GB" sz="26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614B-A685-4FF3-AF50-00FF1036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D318F-172F-4F80-85B4-A4F6EF6B74D2}"/>
              </a:ext>
            </a:extLst>
          </p:cNvPr>
          <p:cNvSpPr/>
          <p:nvPr/>
        </p:nvSpPr>
        <p:spPr>
          <a:xfrm>
            <a:off x="914399" y="1333620"/>
            <a:ext cx="10232571" cy="502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500" b="1" i="1" dirty="0"/>
              <a:t>Step 1. </a:t>
            </a:r>
            <a:r>
              <a:rPr lang="en-US" sz="2500" b="1" dirty="0"/>
              <a:t>First highlight informal words / non-academic style</a:t>
            </a:r>
          </a:p>
          <a:p>
            <a:pPr fontAlgn="base"/>
            <a:r>
              <a:rPr lang="en-US" sz="2500" i="1" dirty="0">
                <a:solidFill>
                  <a:srgbClr val="333333"/>
                </a:solidFill>
              </a:rPr>
              <a:t>(a) </a:t>
            </a:r>
            <a:r>
              <a:rPr lang="en-US" sz="2500" i="1" dirty="0">
                <a:solidFill>
                  <a:srgbClr val="000000"/>
                </a:solidFill>
              </a:rPr>
              <a:t>Another</a:t>
            </a:r>
            <a:r>
              <a:rPr lang="en-US" sz="2500" i="1" dirty="0">
                <a:solidFill>
                  <a:srgbClr val="0000FF"/>
                </a:solidFill>
              </a:rPr>
              <a:t> thing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00"/>
                </a:solidFill>
              </a:rPr>
              <a:t>to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FF"/>
                </a:solidFill>
              </a:rPr>
              <a:t>think about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00"/>
                </a:solidFill>
              </a:rPr>
              <a:t>is the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FF"/>
                </a:solidFill>
              </a:rPr>
              <a:t>chance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00"/>
                </a:solidFill>
              </a:rPr>
              <a:t>of crime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FF"/>
                </a:solidFill>
              </a:rPr>
              <a:t>getting</a:t>
            </a:r>
            <a:r>
              <a:rPr lang="en-US" sz="2500" i="1" dirty="0">
                <a:solidFill>
                  <a:srgbClr val="333333"/>
                </a:solidFill>
              </a:rPr>
              <a:t> </a:t>
            </a:r>
            <a:r>
              <a:rPr lang="en-US" sz="2500" i="1" dirty="0">
                <a:solidFill>
                  <a:srgbClr val="000000"/>
                </a:solidFill>
              </a:rPr>
              <a:t>worse.</a:t>
            </a:r>
            <a:endParaRPr lang="en-US" sz="2500" dirty="0">
              <a:solidFill>
                <a:srgbClr val="333333"/>
              </a:solidFill>
            </a:endParaRPr>
          </a:p>
          <a:p>
            <a:pPr fontAlgn="base"/>
            <a:r>
              <a:rPr lang="en-US" sz="2500" dirty="0">
                <a:solidFill>
                  <a:srgbClr val="666666"/>
                </a:solidFill>
              </a:rPr>
              <a:t> </a:t>
            </a:r>
          </a:p>
          <a:p>
            <a:pPr fontAlgn="base"/>
            <a:r>
              <a:rPr lang="en-US" sz="2500" b="1" i="1" dirty="0"/>
              <a:t>Step </a:t>
            </a:r>
            <a:r>
              <a:rPr lang="en-US" sz="2500" b="1" dirty="0"/>
              <a:t>2.  Use synonyms for informal words </a:t>
            </a:r>
          </a:p>
          <a:p>
            <a:pPr>
              <a:lnSpc>
                <a:spcPct val="130000"/>
              </a:lnSpc>
            </a:pPr>
            <a:r>
              <a:rPr lang="en-US" sz="2500" dirty="0">
                <a:solidFill>
                  <a:srgbClr val="000000"/>
                </a:solidFill>
              </a:rPr>
              <a:t>Thing</a:t>
            </a:r>
            <a:r>
              <a:rPr lang="en-US" sz="2500" dirty="0">
                <a:solidFill>
                  <a:srgbClr val="339966"/>
                </a:solidFill>
              </a:rPr>
              <a:t> = </a:t>
            </a:r>
            <a:r>
              <a:rPr lang="en-US" altLang="zh-CN" sz="2500" dirty="0">
                <a:solidFill>
                  <a:srgbClr val="339966"/>
                </a:solidFill>
              </a:rPr>
              <a:t>fact</a:t>
            </a:r>
            <a:r>
              <a:rPr lang="en-US" sz="2500" dirty="0">
                <a:solidFill>
                  <a:srgbClr val="339966"/>
                </a:solidFill>
              </a:rPr>
              <a:t> / point</a:t>
            </a:r>
            <a:r>
              <a:rPr lang="en-US" sz="2500" dirty="0">
                <a:solidFill>
                  <a:srgbClr val="333333"/>
                </a:solidFill>
              </a:rPr>
              <a:t> </a:t>
            </a:r>
            <a:r>
              <a:rPr lang="en-US" sz="2500" dirty="0">
                <a:solidFill>
                  <a:srgbClr val="339966"/>
                </a:solidFill>
              </a:rPr>
              <a:t>/ concern / factor</a:t>
            </a:r>
            <a:endParaRPr lang="en-US" sz="2500" dirty="0">
              <a:solidFill>
                <a:srgbClr val="333333"/>
              </a:solidFill>
            </a:endParaRPr>
          </a:p>
          <a:p>
            <a:pPr fontAlgn="base">
              <a:lnSpc>
                <a:spcPct val="130000"/>
              </a:lnSpc>
            </a:pPr>
            <a:r>
              <a:rPr lang="en-US" sz="2500" dirty="0">
                <a:solidFill>
                  <a:srgbClr val="000000"/>
                </a:solidFill>
              </a:rPr>
              <a:t>Think about =</a:t>
            </a:r>
            <a:r>
              <a:rPr lang="en-US" sz="2500" dirty="0">
                <a:solidFill>
                  <a:srgbClr val="333333"/>
                </a:solidFill>
              </a:rPr>
              <a:t> </a:t>
            </a:r>
            <a:r>
              <a:rPr lang="en-US" sz="2500" dirty="0">
                <a:solidFill>
                  <a:srgbClr val="008000"/>
                </a:solidFill>
              </a:rPr>
              <a:t>consider / analyze / understand / acknowledge </a:t>
            </a:r>
            <a:endParaRPr lang="en-US" sz="2500" dirty="0">
              <a:solidFill>
                <a:srgbClr val="333333"/>
              </a:solidFill>
            </a:endParaRPr>
          </a:p>
          <a:p>
            <a:pPr fontAlgn="base">
              <a:lnSpc>
                <a:spcPct val="130000"/>
              </a:lnSpc>
            </a:pPr>
            <a:r>
              <a:rPr lang="en-US" sz="2500" dirty="0">
                <a:solidFill>
                  <a:srgbClr val="000000"/>
                </a:solidFill>
              </a:rPr>
              <a:t>chance =</a:t>
            </a:r>
            <a:r>
              <a:rPr lang="en-US" sz="2500" dirty="0">
                <a:solidFill>
                  <a:srgbClr val="333333"/>
                </a:solidFill>
              </a:rPr>
              <a:t> </a:t>
            </a:r>
            <a:r>
              <a:rPr lang="en-US" sz="2500" dirty="0">
                <a:solidFill>
                  <a:srgbClr val="339966"/>
                </a:solidFill>
              </a:rPr>
              <a:t>possibility / probability / situation </a:t>
            </a:r>
            <a:endParaRPr lang="en-US" sz="2500" dirty="0">
              <a:solidFill>
                <a:srgbClr val="333333"/>
              </a:solidFill>
            </a:endParaRPr>
          </a:p>
          <a:p>
            <a:pPr fontAlgn="base">
              <a:lnSpc>
                <a:spcPct val="130000"/>
              </a:lnSpc>
            </a:pPr>
            <a:r>
              <a:rPr lang="en-US" sz="2500" dirty="0">
                <a:solidFill>
                  <a:srgbClr val="000000"/>
                </a:solidFill>
              </a:rPr>
              <a:t>getting</a:t>
            </a:r>
            <a:r>
              <a:rPr lang="en-US" sz="2500" dirty="0">
                <a:solidFill>
                  <a:srgbClr val="333333"/>
                </a:solidFill>
              </a:rPr>
              <a:t> =</a:t>
            </a:r>
            <a:r>
              <a:rPr lang="en-US" sz="2500" dirty="0">
                <a:solidFill>
                  <a:srgbClr val="339966"/>
                </a:solidFill>
              </a:rPr>
              <a:t> becoming/ turning/ growing</a:t>
            </a:r>
          </a:p>
          <a:p>
            <a:pPr fontAlgn="base">
              <a:lnSpc>
                <a:spcPct val="130000"/>
              </a:lnSpc>
            </a:pPr>
            <a:endParaRPr lang="en-US" sz="1600" dirty="0">
              <a:solidFill>
                <a:srgbClr val="666666"/>
              </a:solidFill>
            </a:endParaRPr>
          </a:p>
          <a:p>
            <a:pPr fontAlgn="base"/>
            <a:r>
              <a:rPr lang="en-US" sz="2500" b="1" i="1" dirty="0">
                <a:solidFill>
                  <a:srgbClr val="FF0000"/>
                </a:solidFill>
              </a:rPr>
              <a:t>Step </a:t>
            </a:r>
            <a:r>
              <a:rPr lang="en-US" sz="2500" b="1" dirty="0">
                <a:solidFill>
                  <a:srgbClr val="FF0000"/>
                </a:solidFill>
              </a:rPr>
              <a:t>3. Rewrite the sentence</a:t>
            </a:r>
          </a:p>
          <a:p>
            <a:r>
              <a:rPr lang="en-US" sz="2500" i="1" dirty="0">
                <a:solidFill>
                  <a:srgbClr val="000000"/>
                </a:solidFill>
              </a:rPr>
              <a:t>Another </a:t>
            </a:r>
            <a:r>
              <a:rPr lang="en-US" sz="2500" i="1" dirty="0">
                <a:solidFill>
                  <a:srgbClr val="339966"/>
                </a:solidFill>
              </a:rPr>
              <a:t>point</a:t>
            </a:r>
            <a:r>
              <a:rPr lang="en-US" sz="2500" i="1" dirty="0">
                <a:solidFill>
                  <a:srgbClr val="000000"/>
                </a:solidFill>
              </a:rPr>
              <a:t> to </a:t>
            </a:r>
            <a:r>
              <a:rPr lang="en-US" sz="2500" i="1" dirty="0">
                <a:solidFill>
                  <a:srgbClr val="339966"/>
                </a:solidFill>
              </a:rPr>
              <a:t>consider</a:t>
            </a:r>
            <a:r>
              <a:rPr lang="en-US" sz="2500" i="1" dirty="0">
                <a:solidFill>
                  <a:srgbClr val="000000"/>
                </a:solidFill>
              </a:rPr>
              <a:t> is the</a:t>
            </a:r>
            <a:r>
              <a:rPr lang="en-US" sz="2500" i="1" dirty="0">
                <a:solidFill>
                  <a:srgbClr val="339966"/>
                </a:solidFill>
              </a:rPr>
              <a:t> possibility </a:t>
            </a:r>
            <a:r>
              <a:rPr lang="en-US" sz="2500" i="1" dirty="0">
                <a:solidFill>
                  <a:srgbClr val="000000"/>
                </a:solidFill>
              </a:rPr>
              <a:t>of crime </a:t>
            </a:r>
            <a:r>
              <a:rPr lang="en-US" sz="2500" i="1" dirty="0">
                <a:solidFill>
                  <a:srgbClr val="339966"/>
                </a:solidFill>
              </a:rPr>
              <a:t>becoming </a:t>
            </a:r>
            <a:r>
              <a:rPr lang="en-US" sz="2500" i="1" dirty="0">
                <a:solidFill>
                  <a:srgbClr val="000000"/>
                </a:solidFill>
              </a:rPr>
              <a:t>worse</a:t>
            </a:r>
            <a:r>
              <a:rPr lang="en-US" i="1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333333"/>
              </a:solidFill>
            </a:endParaRPr>
          </a:p>
          <a:p>
            <a:pPr fontAlgn="base"/>
            <a:r>
              <a:rPr lang="en-US" dirty="0">
                <a:solidFill>
                  <a:srgbClr val="666666"/>
                </a:solidFill>
              </a:rPr>
              <a:t>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F911CC-FAD3-40C0-8D5B-324D7DDCACEE}"/>
              </a:ext>
            </a:extLst>
          </p:cNvPr>
          <p:cNvSpPr/>
          <p:nvPr/>
        </p:nvSpPr>
        <p:spPr>
          <a:xfrm>
            <a:off x="2856141" y="3001673"/>
            <a:ext cx="888545" cy="355480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8A7B17-8668-4D46-8BE4-506175569736}"/>
              </a:ext>
            </a:extLst>
          </p:cNvPr>
          <p:cNvSpPr/>
          <p:nvPr/>
        </p:nvSpPr>
        <p:spPr>
          <a:xfrm>
            <a:off x="2927648" y="3476985"/>
            <a:ext cx="1440160" cy="461194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09161E-EFE2-4A59-B8D5-D796E9755883}"/>
              </a:ext>
            </a:extLst>
          </p:cNvPr>
          <p:cNvSpPr/>
          <p:nvPr/>
        </p:nvSpPr>
        <p:spPr>
          <a:xfrm>
            <a:off x="2147888" y="3953135"/>
            <a:ext cx="1787872" cy="437162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DC5FE0-F5F9-46A2-A3EC-49A3E18539DB}"/>
              </a:ext>
            </a:extLst>
          </p:cNvPr>
          <p:cNvSpPr/>
          <p:nvPr/>
        </p:nvSpPr>
        <p:spPr>
          <a:xfrm>
            <a:off x="2147888" y="4428447"/>
            <a:ext cx="1787872" cy="461194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9D6D-6A7F-4C8B-AE15-21AE7959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731416"/>
            <a:ext cx="11385728" cy="890587"/>
          </a:xfrm>
        </p:spPr>
        <p:txBody>
          <a:bodyPr>
            <a:noAutofit/>
          </a:bodyPr>
          <a:lstStyle/>
          <a:p>
            <a:r>
              <a:rPr lang="en-GB" sz="2600" dirty="0"/>
              <a:t>Example: (a) Another thing to think about is the chance of crime getting worse</a:t>
            </a:r>
            <a:br>
              <a:rPr lang="en-GB" sz="2600" dirty="0"/>
            </a:br>
            <a:endParaRPr lang="en-GB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614B-A685-4FF3-AF50-00FF1036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D318F-172F-4F80-85B4-A4F6EF6B74D2}"/>
              </a:ext>
            </a:extLst>
          </p:cNvPr>
          <p:cNvSpPr/>
          <p:nvPr/>
        </p:nvSpPr>
        <p:spPr>
          <a:xfrm>
            <a:off x="623392" y="1500187"/>
            <a:ext cx="113857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FF0000"/>
                </a:solidFill>
              </a:rPr>
              <a:t> </a:t>
            </a:r>
          </a:p>
          <a:p>
            <a:pPr fontAlgn="base"/>
            <a:r>
              <a:rPr lang="en-US" sz="2800" b="1" i="1" dirty="0">
                <a:solidFill>
                  <a:srgbClr val="FF0000"/>
                </a:solidFill>
              </a:rPr>
              <a:t>Step </a:t>
            </a:r>
            <a:r>
              <a:rPr lang="en-US" sz="2800" b="1" dirty="0">
                <a:solidFill>
                  <a:srgbClr val="FF0000"/>
                </a:solidFill>
              </a:rPr>
              <a:t>4.</a:t>
            </a:r>
            <a:r>
              <a:rPr lang="en-US" sz="2800" dirty="0">
                <a:solidFill>
                  <a:srgbClr val="FF0000"/>
                </a:solidFill>
              </a:rPr>
              <a:t> </a:t>
            </a:r>
            <a:r>
              <a:rPr lang="en-US" sz="2800" b="1" dirty="0">
                <a:solidFill>
                  <a:srgbClr val="FF0000"/>
                </a:solidFill>
              </a:rPr>
              <a:t>Grammar change: nominalization structure</a:t>
            </a:r>
          </a:p>
          <a:p>
            <a:pPr fontAlgn="base"/>
            <a:endParaRPr lang="en-US" sz="2800" b="1" dirty="0">
              <a:solidFill>
                <a:srgbClr val="FF0000"/>
              </a:solidFill>
            </a:endParaRPr>
          </a:p>
          <a:p>
            <a:pPr fontAlgn="base"/>
            <a:r>
              <a:rPr lang="en-US" sz="2800" i="1" dirty="0">
                <a:solidFill>
                  <a:srgbClr val="000000"/>
                </a:solidFill>
              </a:rPr>
              <a:t>Another point </a:t>
            </a:r>
            <a:r>
              <a:rPr lang="en-US" sz="2800" b="1" i="1" dirty="0">
                <a:solidFill>
                  <a:schemeClr val="bg2">
                    <a:lumMod val="75000"/>
                  </a:schemeClr>
                </a:solidFill>
              </a:rPr>
              <a:t>to consider </a:t>
            </a:r>
            <a:r>
              <a:rPr lang="en-US" sz="2800" i="1" dirty="0">
                <a:solidFill>
                  <a:srgbClr val="000000"/>
                </a:solidFill>
              </a:rPr>
              <a:t>is the possibility of crime becoming worse.</a:t>
            </a:r>
            <a:endParaRPr lang="en-US" sz="2800" dirty="0">
              <a:solidFill>
                <a:srgbClr val="333333"/>
              </a:solidFill>
            </a:endParaRPr>
          </a:p>
          <a:p>
            <a:pPr fontAlgn="base"/>
            <a:r>
              <a:rPr lang="en-US" sz="2800" dirty="0">
                <a:solidFill>
                  <a:srgbClr val="666666"/>
                </a:solidFill>
              </a:rPr>
              <a:t> </a:t>
            </a:r>
          </a:p>
          <a:p>
            <a:pPr fontAlgn="base"/>
            <a:endParaRPr lang="en-US" sz="2800" b="1" dirty="0">
              <a:solidFill>
                <a:srgbClr val="FF0000"/>
              </a:solidFill>
            </a:endParaRPr>
          </a:p>
          <a:p>
            <a:pPr fontAlgn="base"/>
            <a:endParaRPr lang="en-US" sz="2800" b="1" dirty="0">
              <a:solidFill>
                <a:srgbClr val="FF0000"/>
              </a:solidFill>
            </a:endParaRPr>
          </a:p>
          <a:p>
            <a:pPr fontAlgn="base"/>
            <a:r>
              <a:rPr lang="en-US" sz="2800" i="1" dirty="0">
                <a:solidFill>
                  <a:srgbClr val="000000"/>
                </a:solidFill>
              </a:rPr>
              <a:t>Another point </a:t>
            </a:r>
            <a:r>
              <a:rPr lang="en-US" sz="2800" b="1" i="1" dirty="0">
                <a:solidFill>
                  <a:srgbClr val="000000"/>
                </a:solidFill>
              </a:rPr>
              <a:t>of consideration</a:t>
            </a:r>
            <a:r>
              <a:rPr lang="en-US" sz="2800" i="1" dirty="0">
                <a:solidFill>
                  <a:srgbClr val="000000"/>
                </a:solidFill>
              </a:rPr>
              <a:t> is the possibility of crime becoming worse.</a:t>
            </a:r>
            <a:endParaRPr lang="en-US" sz="2800" dirty="0">
              <a:solidFill>
                <a:srgbClr val="333333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D3E69A-8F71-3CC4-FACD-1A5952D719F5}"/>
              </a:ext>
            </a:extLst>
          </p:cNvPr>
          <p:cNvSpPr/>
          <p:nvPr/>
        </p:nvSpPr>
        <p:spPr>
          <a:xfrm>
            <a:off x="2716262" y="2636412"/>
            <a:ext cx="1944216" cy="720080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736DD4-B6E5-F7DD-5083-3CD720E2F8CA}"/>
              </a:ext>
            </a:extLst>
          </p:cNvPr>
          <p:cNvSpPr/>
          <p:nvPr/>
        </p:nvSpPr>
        <p:spPr>
          <a:xfrm>
            <a:off x="2848334" y="4271558"/>
            <a:ext cx="2815617" cy="909613"/>
          </a:xfrm>
          <a:prstGeom prst="ellipse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B596696-DE9E-B3EB-B7D2-5C1180A4024B}"/>
              </a:ext>
            </a:extLst>
          </p:cNvPr>
          <p:cNvSpPr/>
          <p:nvPr/>
        </p:nvSpPr>
        <p:spPr bwMode="auto">
          <a:xfrm>
            <a:off x="3863752" y="3429000"/>
            <a:ext cx="288032" cy="622791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48A5F2E-DF18-5814-79B4-06E90E195E5A}"/>
              </a:ext>
            </a:extLst>
          </p:cNvPr>
          <p:cNvSpPr/>
          <p:nvPr/>
        </p:nvSpPr>
        <p:spPr bwMode="auto">
          <a:xfrm>
            <a:off x="3688370" y="3356492"/>
            <a:ext cx="484632" cy="9784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6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C9A00D-B2BF-4DBD-9473-4DE4ABE0E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589115"/>
              </p:ext>
            </p:extLst>
          </p:nvPr>
        </p:nvGraphicFramePr>
        <p:xfrm>
          <a:off x="1271465" y="692696"/>
          <a:ext cx="9289032" cy="554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8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7DF028-F553-459B-B45D-E03B9282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GB" dirty="0"/>
              <a:t>Work on it for five minutes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EF2C5BD-BE48-48C3-3F5D-A6D95CAE6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508ADD06-BF1F-7B46-AE2C-F58CA9F5639B}" type="slidenum">
              <a:rPr lang="en-US" altLang="zh-CN" smtClean="0"/>
              <a:pPr>
                <a:spcAft>
                  <a:spcPts val="600"/>
                </a:spcAft>
                <a:defRPr/>
              </a:pPr>
              <a:t>23</a:t>
            </a:fld>
            <a:r>
              <a:rPr lang="en-US" altLang="zh-CN"/>
              <a:t> of 8</a:t>
            </a:r>
          </a:p>
        </p:txBody>
      </p:sp>
      <p:pic>
        <p:nvPicPr>
          <p:cNvPr id="8" name="Video 7" descr="Shape, circle&#10;&#10;Description automatically generated">
            <a:extLst>
              <a:ext uri="{FF2B5EF4-FFF2-40B4-BE49-F238E27FC236}">
                <a16:creationId xmlns:a16="http://schemas.microsoft.com/office/drawing/2014/main" id="{FA74A805-E0EA-4E65-8220-7BFF7048A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519" r="-1" b="12209"/>
          <a:stretch/>
        </p:blipFill>
        <p:spPr>
          <a:xfrm>
            <a:off x="812800" y="1623966"/>
            <a:ext cx="10464800" cy="4443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7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71CF-E437-A46D-D576-EF82ABD5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39D5-92F8-69C4-465D-FB52873A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623966"/>
            <a:ext cx="7416824" cy="4443460"/>
          </a:xfrm>
        </p:spPr>
        <p:txBody>
          <a:bodyPr/>
          <a:lstStyle/>
          <a:p>
            <a:pPr marL="0" indent="-457200"/>
            <a:r>
              <a:rPr lang="en-GB" b="0" dirty="0">
                <a:solidFill>
                  <a:schemeClr val="tx2"/>
                </a:solidFill>
                <a:effectLst/>
                <a:ea typeface="SimSun" panose="02010600030101010101" pitchFamily="2" charset="-122"/>
              </a:rPr>
              <a:t>Bailey, S. (2014). </a:t>
            </a:r>
            <a:r>
              <a:rPr lang="en-GB" b="0" i="1" dirty="0">
                <a:solidFill>
                  <a:schemeClr val="tx2"/>
                </a:solidFill>
                <a:effectLst/>
                <a:ea typeface="SimSun" panose="02010600030101010101" pitchFamily="2" charset="-122"/>
              </a:rPr>
              <a:t>Academic Writing: A Handbook for International Students</a:t>
            </a:r>
            <a:r>
              <a:rPr lang="en-GB" b="0" dirty="0">
                <a:solidFill>
                  <a:schemeClr val="tx2"/>
                </a:solidFill>
                <a:effectLst/>
                <a:ea typeface="SimSun" panose="02010600030101010101" pitchFamily="2" charset="-122"/>
              </a:rPr>
              <a:t> (4</a:t>
            </a:r>
            <a:r>
              <a:rPr lang="en-GB" b="0" baseline="30000" dirty="0">
                <a:solidFill>
                  <a:schemeClr val="tx2"/>
                </a:solidFill>
                <a:effectLst/>
                <a:ea typeface="SimSun" panose="02010600030101010101" pitchFamily="2" charset="-122"/>
              </a:rPr>
              <a:t>th</a:t>
            </a:r>
            <a:r>
              <a:rPr lang="en-GB" b="0" dirty="0">
                <a:solidFill>
                  <a:schemeClr val="tx2"/>
                </a:solidFill>
                <a:effectLst/>
                <a:ea typeface="SimSun" panose="02010600030101010101" pitchFamily="2" charset="-122"/>
              </a:rPr>
              <a:t> edition). Abingdon: Routledge</a:t>
            </a:r>
            <a:r>
              <a:rPr lang="en-GB" b="0" dirty="0">
                <a:solidFill>
                  <a:schemeClr val="tx2"/>
                </a:solidFill>
                <a:ea typeface="SimSun" panose="02010600030101010101" pitchFamily="2" charset="-122"/>
              </a:rPr>
              <a:t>.</a:t>
            </a:r>
            <a:endParaRPr lang="en-US" b="0" i="0" u="none" strike="noStrike" dirty="0">
              <a:solidFill>
                <a:schemeClr val="tx2"/>
              </a:solidFill>
              <a:effectLst/>
            </a:endParaRPr>
          </a:p>
          <a:p>
            <a:pPr marL="0" indent="-457200"/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Hamp-Lyons, L., &amp; </a:t>
            </a:r>
            <a:r>
              <a:rPr lang="en-US" b="0" i="0" u="none" strike="noStrike" dirty="0" err="1">
                <a:solidFill>
                  <a:schemeClr val="tx2"/>
                </a:solidFill>
                <a:effectLst/>
              </a:rPr>
              <a:t>Heasley</a:t>
            </a:r>
            <a:r>
              <a:rPr lang="en-US" b="0" i="0" u="none" strike="noStrike" dirty="0">
                <a:solidFill>
                  <a:schemeClr val="tx2"/>
                </a:solidFill>
                <a:effectLst/>
              </a:rPr>
              <a:t>, B. (2006).Study </a:t>
            </a:r>
            <a:r>
              <a:rPr lang="en-US" b="0" i="1" dirty="0">
                <a:solidFill>
                  <a:schemeClr val="tx2"/>
                </a:solidFill>
                <a:effectLst/>
              </a:rPr>
              <a:t>Writing: A Course in Written English for Academic Purposes </a:t>
            </a:r>
            <a:r>
              <a:rPr lang="en-US" b="0" i="0" dirty="0">
                <a:solidFill>
                  <a:schemeClr val="tx2"/>
                </a:solidFill>
                <a:effectLst/>
              </a:rPr>
              <a:t>(2</a:t>
            </a:r>
            <a:r>
              <a:rPr lang="en-US" b="0" i="0" baseline="30000" dirty="0">
                <a:solidFill>
                  <a:schemeClr val="tx2"/>
                </a:solidFill>
                <a:effectLst/>
              </a:rPr>
              <a:t>nd</a:t>
            </a:r>
            <a:r>
              <a:rPr lang="en-US" b="0" i="0" dirty="0">
                <a:solidFill>
                  <a:schemeClr val="tx2"/>
                </a:solidFill>
                <a:effectLst/>
              </a:rPr>
              <a:t> ed.). </a:t>
            </a:r>
            <a:r>
              <a:rPr lang="en-GB" b="0" i="0" dirty="0">
                <a:solidFill>
                  <a:schemeClr val="tx2"/>
                </a:solidFill>
                <a:effectLst/>
              </a:rPr>
              <a:t>Cambridge University Press.</a:t>
            </a:r>
          </a:p>
          <a:p>
            <a:pPr marL="0" indent="-457200"/>
            <a:r>
              <a:rPr lang="en-US" b="0" dirty="0">
                <a:solidFill>
                  <a:schemeClr val="tx2"/>
                </a:solidFill>
              </a:rPr>
              <a:t>Horowitz, Rosalind &amp; Wilburn, Marcy. (2017). Creating a Macrostructure in Academic Writing: Contributions of Tutor–Tutee Interaction When Performing a Text Revision. </a:t>
            </a:r>
            <a:r>
              <a:rPr lang="en-US" b="0" i="1" dirty="0">
                <a:solidFill>
                  <a:schemeClr val="tx2"/>
                </a:solidFill>
              </a:rPr>
              <a:t>Reading &amp; Writing Quarterly. 33</a:t>
            </a:r>
            <a:r>
              <a:rPr lang="en-US" b="0" dirty="0">
                <a:solidFill>
                  <a:schemeClr val="tx2"/>
                </a:solidFill>
              </a:rPr>
              <a:t>. 364-379. 10.1080/10573569.2016.1255578. </a:t>
            </a:r>
          </a:p>
          <a:p>
            <a:pPr marL="0" indent="-457200"/>
            <a:endParaRPr lang="en-GB" sz="2600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B8862-1DE6-E396-A927-2558B942E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8ADD06-BF1F-7B46-AE2C-F58CA9F5639B}" type="slidenum">
              <a:rPr lang="en-US" altLang="zh-CN" smtClean="0"/>
              <a:pPr>
                <a:defRPr/>
              </a:pPr>
              <a:t>24</a:t>
            </a:fld>
            <a:r>
              <a:rPr lang="en-US" altLang="zh-CN"/>
              <a:t> of 8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6A11B-42BF-6AD0-F908-73798FD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1" r="-4" b="-4"/>
          <a:stretch/>
        </p:blipFill>
        <p:spPr>
          <a:xfrm>
            <a:off x="8800324" y="1623966"/>
            <a:ext cx="2678324" cy="410648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64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6ADE61D4-34D0-0027-898D-D2232FFF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890587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The Art of Asking Questions">
            <a:extLst>
              <a:ext uri="{FF2B5EF4-FFF2-40B4-BE49-F238E27FC236}">
                <a16:creationId xmlns:a16="http://schemas.microsoft.com/office/drawing/2014/main" id="{A457F262-87C2-83BD-12A4-169D571A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7371" y="1391954"/>
            <a:ext cx="7595658" cy="44434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3" name="Slide Number Placeholder 3">
            <a:extLst>
              <a:ext uri="{FF2B5EF4-FFF2-40B4-BE49-F238E27FC236}">
                <a16:creationId xmlns:a16="http://schemas.microsoft.com/office/drawing/2014/main" id="{B3676169-06DE-CB5A-68CA-4BFCC652A9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0" y="6243638"/>
            <a:ext cx="2844800" cy="4572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78680641-AFE8-494E-9F12-722639309D56}" type="slidenum">
              <a:rPr lang="en-US" altLang="zh-CN"/>
              <a:pPr>
                <a:spcAft>
                  <a:spcPts val="600"/>
                </a:spcAft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110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0351-8C31-7960-6C7C-7F9D8ACB2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1772816"/>
            <a:ext cx="10363200" cy="100991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Formal &amp; Impersonal</a:t>
            </a:r>
            <a:br>
              <a:rPr lang="en-US" sz="4800" dirty="0"/>
            </a:br>
            <a:br>
              <a:rPr lang="en-US" sz="4800" dirty="0"/>
            </a:br>
            <a:r>
              <a:rPr lang="en-GB" sz="3200" dirty="0"/>
              <a:t>Academic style and characteristics</a:t>
            </a:r>
            <a:br>
              <a:rPr lang="en-GB" sz="1600" dirty="0"/>
            </a:b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0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power of the question mark - SWOOP Analytics® | Digital Workplace  Analytics">
            <a:extLst>
              <a:ext uri="{FF2B5EF4-FFF2-40B4-BE49-F238E27FC236}">
                <a16:creationId xmlns:a16="http://schemas.microsoft.com/office/drawing/2014/main" id="{88C63DAC-C103-29CA-318B-6DF845AB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438" y="3586388"/>
            <a:ext cx="4722785" cy="24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0971A8-AE84-4C3F-9270-92B3EFB1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Questions to think about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C9B7-789E-416B-819D-806F9F93F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3200" dirty="0"/>
              <a:t>What are the purposes of academic writing?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What are the most common types of academic writing?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3200" dirty="0"/>
              <a:t>What are the general characteristics of academic writing?</a:t>
            </a:r>
          </a:p>
          <a:p>
            <a:pPr marL="457200" indent="-457200">
              <a:buFont typeface="+mj-lt"/>
              <a:buAutoNum type="arabicPeriod"/>
            </a:pPr>
            <a:endParaRPr lang="en-GB" sz="3200" dirty="0"/>
          </a:p>
          <a:p>
            <a:pPr marL="0" indent="0">
              <a:buNone/>
            </a:pP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6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1FE8-D37F-4AFE-9F95-B8A9FB36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GB" sz="3200" dirty="0">
                <a:solidFill>
                  <a:srgbClr val="262626"/>
                </a:solidFill>
              </a:rPr>
              <a:t>1. Purposes of academic writing </a:t>
            </a:r>
            <a:r>
              <a:rPr lang="en-US" sz="3200" b="0" kern="1200" dirty="0">
                <a:solidFill>
                  <a:schemeClr val="tx1"/>
                </a:solidFill>
              </a:rPr>
              <a:t>(Bailey, 2014)</a:t>
            </a:r>
            <a:br>
              <a:rPr lang="en-GB" sz="3200" dirty="0"/>
            </a:br>
            <a:endParaRPr lang="en-US" sz="3200" dirty="0">
              <a:solidFill>
                <a:srgbClr val="262626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DBF8C28-ECE2-45D7-9296-A56B19F5F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108917"/>
              </p:ext>
            </p:extLst>
          </p:nvPr>
        </p:nvGraphicFramePr>
        <p:xfrm>
          <a:off x="812799" y="1624013"/>
          <a:ext cx="10927965" cy="444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BECDD21-6E1C-4F09-96E1-75CBCF1DAF2C}"/>
              </a:ext>
            </a:extLst>
          </p:cNvPr>
          <p:cNvSpPr/>
          <p:nvPr/>
        </p:nvSpPr>
        <p:spPr>
          <a:xfrm>
            <a:off x="7990671" y="6304767"/>
            <a:ext cx="2208361" cy="414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(Bailey, 2014, p. 3)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BCC9-A260-3F5A-DBAE-CB84E4821A13}"/>
              </a:ext>
            </a:extLst>
          </p:cNvPr>
          <p:cNvSpPr txBox="1"/>
          <p:nvPr/>
        </p:nvSpPr>
        <p:spPr>
          <a:xfrm>
            <a:off x="3681030" y="1840304"/>
            <a:ext cx="6817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question the writer has been given or chosen</a:t>
            </a:r>
            <a:endParaRPr lang="en-GB" sz="2800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6D52B-DB1D-6EEC-5216-371D1860A2D2}"/>
              </a:ext>
            </a:extLst>
          </p:cNvPr>
          <p:cNvSpPr txBox="1"/>
          <p:nvPr/>
        </p:nvSpPr>
        <p:spPr>
          <a:xfrm>
            <a:off x="3584430" y="3013144"/>
            <a:ext cx="815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subject of common interest and give the writer’s view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777EE-928B-54F5-27AC-26BD1B789220}"/>
              </a:ext>
            </a:extLst>
          </p:cNvPr>
          <p:cNvSpPr txBox="1"/>
          <p:nvPr/>
        </p:nvSpPr>
        <p:spPr>
          <a:xfrm>
            <a:off x="4032087" y="4186341"/>
            <a:ext cx="50850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done by others on a topic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C7DE9-27D4-ED8B-3ED3-017F78DE9766}"/>
              </a:ext>
            </a:extLst>
          </p:cNvPr>
          <p:cNvSpPr txBox="1"/>
          <p:nvPr/>
        </p:nvSpPr>
        <p:spPr>
          <a:xfrm>
            <a:off x="4032087" y="5359539"/>
            <a:ext cx="6466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piece of research the writer has conducted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BF8FE-4C50-8793-9075-94B53ED265A9}"/>
              </a:ext>
            </a:extLst>
          </p:cNvPr>
          <p:cNvSpPr txBox="1"/>
          <p:nvPr/>
        </p:nvSpPr>
        <p:spPr>
          <a:xfrm>
            <a:off x="4550421" y="6304767"/>
            <a:ext cx="6093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86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  <p:bldP spid="3" grpId="0"/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CCE8-0C88-443E-8634-A515B0EB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262626"/>
                </a:solidFill>
              </a:rPr>
              <a:t>2. The most common types of academic writing (Task 1)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B5D85AE-1BDB-4828-9F10-600749A11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5854"/>
              </p:ext>
            </p:extLst>
          </p:nvPr>
        </p:nvGraphicFramePr>
        <p:xfrm>
          <a:off x="812800" y="1336431"/>
          <a:ext cx="10827816" cy="493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872">
                  <a:extLst>
                    <a:ext uri="{9D8B030D-6E8A-4147-A177-3AD203B41FA5}">
                      <a16:colId xmlns:a16="http://schemas.microsoft.com/office/drawing/2014/main" val="444634888"/>
                    </a:ext>
                  </a:extLst>
                </a:gridCol>
                <a:gridCol w="8496944">
                  <a:extLst>
                    <a:ext uri="{9D8B030D-6E8A-4147-A177-3AD203B41FA5}">
                      <a16:colId xmlns:a16="http://schemas.microsoft.com/office/drawing/2014/main" val="398358717"/>
                    </a:ext>
                  </a:extLst>
                </a:gridCol>
              </a:tblGrid>
              <a:tr h="828511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Notes</a:t>
                      </a:r>
                      <a:endParaRPr lang="en-GB" sz="2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a. A piece of research, either individual or group work, with the topic chosen by the student(s).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2619897130"/>
                  </a:ext>
                </a:extLst>
              </a:tr>
              <a:tr h="840808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</a:t>
                      </a:r>
                      <a:endParaRPr lang="en-GB" sz="2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b. The longest piece of writing normally done by a student (20,000+ words), often for a higher degree, on a topic chosen by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student.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3493088960"/>
                  </a:ext>
                </a:extLst>
              </a:tr>
              <a:tr h="828511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</a:t>
                      </a:r>
                      <a:endParaRPr lang="en-GB" sz="2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c. A written record of the main points of a text or lecture, for a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student’s personal use.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2360722713"/>
                  </a:ext>
                </a:extLst>
              </a:tr>
              <a:tr h="575410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Essay</a:t>
                      </a:r>
                      <a:endParaRPr lang="en-GB" sz="23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d. A general term for any academic essay, report, presentation or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article.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2276598746"/>
                  </a:ext>
                </a:extLst>
              </a:tr>
              <a:tr h="828511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Dissertation/</a:t>
                      </a:r>
                    </a:p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Thesis</a:t>
                      </a:r>
                      <a:endParaRPr lang="en-GB" sz="2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e. A description of something a student has done.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3969616981"/>
                  </a:ext>
                </a:extLst>
              </a:tr>
              <a:tr h="828511">
                <a:tc>
                  <a:txBody>
                    <a:bodyPr/>
                    <a:lstStyle/>
                    <a:p>
                      <a:r>
                        <a:rPr lang="en-GB" sz="23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Paper</a:t>
                      </a:r>
                      <a:endParaRPr lang="en-GB" sz="23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f. The most common type of written work, with the topic given by the teacher, normally 1,000–5,000 words</a:t>
                      </a:r>
                      <a:endParaRPr lang="en-GB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770" marR="42770" marT="23059" marB="23059"/>
                </a:tc>
                <a:extLst>
                  <a:ext uri="{0D108BD9-81ED-4DB2-BD59-A6C34878D82A}">
                    <a16:rowId xmlns:a16="http://schemas.microsoft.com/office/drawing/2014/main" val="209929689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E06C7E8-8B61-4EC7-8539-9F5676898EE9}"/>
              </a:ext>
            </a:extLst>
          </p:cNvPr>
          <p:cNvSpPr/>
          <p:nvPr/>
        </p:nvSpPr>
        <p:spPr>
          <a:xfrm>
            <a:off x="9339266" y="6268921"/>
            <a:ext cx="2208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(Bailey, 2014, p. 3)</a:t>
            </a:r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3617BF-63C0-42A9-9A29-85B7DC38E7C2}"/>
              </a:ext>
            </a:extLst>
          </p:cNvPr>
          <p:cNvCxnSpPr>
            <a:cxnSpLocks/>
          </p:cNvCxnSpPr>
          <p:nvPr/>
        </p:nvCxnSpPr>
        <p:spPr>
          <a:xfrm>
            <a:off x="1631504" y="1710642"/>
            <a:ext cx="1635914" cy="1632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6DFCE5-8B75-47B2-BA3D-D8D4F6FDD53B}"/>
              </a:ext>
            </a:extLst>
          </p:cNvPr>
          <p:cNvCxnSpPr>
            <a:cxnSpLocks/>
          </p:cNvCxnSpPr>
          <p:nvPr/>
        </p:nvCxnSpPr>
        <p:spPr>
          <a:xfrm flipV="1">
            <a:off x="1833676" y="1710642"/>
            <a:ext cx="1281561" cy="1632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0D08FD-4577-4A74-A853-74CF887072E3}"/>
              </a:ext>
            </a:extLst>
          </p:cNvPr>
          <p:cNvCxnSpPr>
            <a:cxnSpLocks/>
          </p:cNvCxnSpPr>
          <p:nvPr/>
        </p:nvCxnSpPr>
        <p:spPr>
          <a:xfrm>
            <a:off x="1833676" y="2597312"/>
            <a:ext cx="1433742" cy="2203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826E6D-0B76-4207-9DDC-6C603D2FD6D6}"/>
              </a:ext>
            </a:extLst>
          </p:cNvPr>
          <p:cNvCxnSpPr>
            <a:cxnSpLocks/>
          </p:cNvCxnSpPr>
          <p:nvPr/>
        </p:nvCxnSpPr>
        <p:spPr>
          <a:xfrm>
            <a:off x="1508411" y="4168880"/>
            <a:ext cx="1606826" cy="1518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C97DF-55FD-4A59-B702-89BCB8221827}"/>
              </a:ext>
            </a:extLst>
          </p:cNvPr>
          <p:cNvCxnSpPr>
            <a:cxnSpLocks/>
          </p:cNvCxnSpPr>
          <p:nvPr/>
        </p:nvCxnSpPr>
        <p:spPr>
          <a:xfrm flipV="1">
            <a:off x="1833676" y="2597312"/>
            <a:ext cx="1281561" cy="2203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C46257-AB95-4C1C-9A52-99C3FB887213}"/>
              </a:ext>
            </a:extLst>
          </p:cNvPr>
          <p:cNvCxnSpPr>
            <a:cxnSpLocks/>
          </p:cNvCxnSpPr>
          <p:nvPr/>
        </p:nvCxnSpPr>
        <p:spPr>
          <a:xfrm flipV="1">
            <a:off x="1508411" y="4260688"/>
            <a:ext cx="1759007" cy="1593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2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723C-7790-9030-BDD6-21AFAC93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262626"/>
                </a:solidFill>
              </a:rPr>
              <a:t>3.</a:t>
            </a:r>
            <a:r>
              <a:rPr lang="zh-CN" altLang="en-US" sz="3600" dirty="0">
                <a:solidFill>
                  <a:srgbClr val="262626"/>
                </a:solidFill>
              </a:rPr>
              <a:t> </a:t>
            </a:r>
            <a:r>
              <a:rPr lang="en-GB" altLang="zh-CN" sz="3600" dirty="0">
                <a:solidFill>
                  <a:srgbClr val="262626"/>
                </a:solidFill>
              </a:rPr>
              <a:t>G</a:t>
            </a:r>
            <a:r>
              <a:rPr lang="en-GB" sz="3600" dirty="0">
                <a:solidFill>
                  <a:srgbClr val="262626"/>
                </a:solidFill>
              </a:rPr>
              <a:t>eneral characteristics of academic writing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9BDFE7-E316-60F8-0FD3-26D5F64A9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556241"/>
              </p:ext>
            </p:extLst>
          </p:nvPr>
        </p:nvGraphicFramePr>
        <p:xfrm>
          <a:off x="629920" y="1500187"/>
          <a:ext cx="10800540" cy="4813357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376574">
                  <a:extLst>
                    <a:ext uri="{9D8B030D-6E8A-4147-A177-3AD203B41FA5}">
                      <a16:colId xmlns:a16="http://schemas.microsoft.com/office/drawing/2014/main" val="3978245053"/>
                    </a:ext>
                  </a:extLst>
                </a:gridCol>
                <a:gridCol w="4347239">
                  <a:extLst>
                    <a:ext uri="{9D8B030D-6E8A-4147-A177-3AD203B41FA5}">
                      <a16:colId xmlns:a16="http://schemas.microsoft.com/office/drawing/2014/main" val="3897617724"/>
                    </a:ext>
                  </a:extLst>
                </a:gridCol>
                <a:gridCol w="4076727">
                  <a:extLst>
                    <a:ext uri="{9D8B030D-6E8A-4147-A177-3AD203B41FA5}">
                      <a16:colId xmlns:a16="http://schemas.microsoft.com/office/drawing/2014/main" val="1220955818"/>
                    </a:ext>
                  </a:extLst>
                </a:gridCol>
              </a:tblGrid>
              <a:tr h="335288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Non-academic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880562"/>
                  </a:ext>
                </a:extLst>
              </a:tr>
              <a:tr h="335288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Reader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academics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family and friends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39308"/>
                  </a:ext>
                </a:extLst>
              </a:tr>
              <a:tr h="335288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facts, serious thought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everyday events,</a:t>
                      </a: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emotions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3890"/>
                  </a:ext>
                </a:extLst>
              </a:tr>
              <a:tr h="1387721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Style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sentences showing considerable variety in construction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mostly simple and short sentences,</a:t>
                      </a:r>
                    </a:p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incomplete sentences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000509"/>
                  </a:ext>
                </a:extLst>
              </a:tr>
              <a:tr h="590138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Organisation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 and well planned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loosely structured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109775"/>
                  </a:ext>
                </a:extLst>
              </a:tr>
              <a:tr h="590138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formal, impersonal, objective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informal, personal, subjective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115300"/>
                  </a:ext>
                </a:extLst>
              </a:tr>
              <a:tr h="1052432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Vocabulary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and academic language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everyday words, short forms, idioms and slang</a:t>
                      </a:r>
                    </a:p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5003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FCE-FC79-6B4C-382C-0B7E7C0D7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BBC78-E72A-57AA-AD54-EFDC289106F2}"/>
              </a:ext>
            </a:extLst>
          </p:cNvPr>
          <p:cNvSpPr/>
          <p:nvPr/>
        </p:nvSpPr>
        <p:spPr bwMode="auto">
          <a:xfrm>
            <a:off x="812799" y="318655"/>
            <a:ext cx="10464799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13008-6A2F-95A4-1EB9-4894B03410BF}"/>
              </a:ext>
            </a:extLst>
          </p:cNvPr>
          <p:cNvSpPr/>
          <p:nvPr/>
        </p:nvSpPr>
        <p:spPr bwMode="auto">
          <a:xfrm>
            <a:off x="2897957" y="1922554"/>
            <a:ext cx="7883236" cy="342666"/>
          </a:xfrm>
          <a:prstGeom prst="rect">
            <a:avLst/>
          </a:prstGeom>
          <a:solidFill>
            <a:srgbClr val="EEF4F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277BE7-DC79-40B8-35D9-C6E18C0EE67C}"/>
              </a:ext>
            </a:extLst>
          </p:cNvPr>
          <p:cNvSpPr/>
          <p:nvPr/>
        </p:nvSpPr>
        <p:spPr bwMode="auto">
          <a:xfrm>
            <a:off x="2698237" y="2583006"/>
            <a:ext cx="8611061" cy="1430383"/>
          </a:xfrm>
          <a:prstGeom prst="rect">
            <a:avLst/>
          </a:prstGeom>
          <a:solidFill>
            <a:srgbClr val="EEF4F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E8FA0C-BD45-C4E2-41D3-66C7965DBABC}"/>
              </a:ext>
            </a:extLst>
          </p:cNvPr>
          <p:cNvSpPr/>
          <p:nvPr/>
        </p:nvSpPr>
        <p:spPr bwMode="auto">
          <a:xfrm>
            <a:off x="2897957" y="4609364"/>
            <a:ext cx="8519622" cy="562846"/>
          </a:xfrm>
          <a:prstGeom prst="rect">
            <a:avLst/>
          </a:prstGeom>
          <a:solidFill>
            <a:srgbClr val="EEF4F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ECD75D-15A6-3B48-FDF7-32B7B63E3B3D}"/>
              </a:ext>
            </a:extLst>
          </p:cNvPr>
          <p:cNvSpPr/>
          <p:nvPr/>
        </p:nvSpPr>
        <p:spPr bwMode="auto">
          <a:xfrm>
            <a:off x="2910838" y="2244518"/>
            <a:ext cx="7883236" cy="34266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A7572-0D04-B75A-370A-ABBC13F5E530}"/>
              </a:ext>
            </a:extLst>
          </p:cNvPr>
          <p:cNvSpPr/>
          <p:nvPr/>
        </p:nvSpPr>
        <p:spPr bwMode="auto">
          <a:xfrm>
            <a:off x="2820620" y="4028092"/>
            <a:ext cx="8691418" cy="351141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56F18-3BD1-C165-E636-CD186798FE61}"/>
              </a:ext>
            </a:extLst>
          </p:cNvPr>
          <p:cNvSpPr/>
          <p:nvPr/>
        </p:nvSpPr>
        <p:spPr bwMode="auto">
          <a:xfrm>
            <a:off x="2698237" y="5186913"/>
            <a:ext cx="8813801" cy="87588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6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723C-7790-9030-BDD6-21AFAC93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262626"/>
                </a:solidFill>
              </a:rPr>
              <a:t>3.</a:t>
            </a:r>
            <a:r>
              <a:rPr lang="zh-CN" altLang="en-US" sz="3600" dirty="0">
                <a:solidFill>
                  <a:srgbClr val="262626"/>
                </a:solidFill>
              </a:rPr>
              <a:t> </a:t>
            </a:r>
            <a:r>
              <a:rPr lang="en-GB" altLang="zh-CN" sz="3600" dirty="0">
                <a:solidFill>
                  <a:srgbClr val="262626"/>
                </a:solidFill>
              </a:rPr>
              <a:t>G</a:t>
            </a:r>
            <a:r>
              <a:rPr lang="en-GB" sz="3600" dirty="0">
                <a:solidFill>
                  <a:srgbClr val="262626"/>
                </a:solidFill>
              </a:rPr>
              <a:t>eneral characteristics of academic writing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E9BDFE7-E316-60F8-0FD3-26D5F64A9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536474"/>
              </p:ext>
            </p:extLst>
          </p:nvPr>
        </p:nvGraphicFramePr>
        <p:xfrm>
          <a:off x="629920" y="1500187"/>
          <a:ext cx="11270927" cy="4986498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480079">
                  <a:extLst>
                    <a:ext uri="{9D8B030D-6E8A-4147-A177-3AD203B41FA5}">
                      <a16:colId xmlns:a16="http://schemas.microsoft.com/office/drawing/2014/main" val="3978245053"/>
                    </a:ext>
                  </a:extLst>
                </a:gridCol>
                <a:gridCol w="4311377">
                  <a:extLst>
                    <a:ext uri="{9D8B030D-6E8A-4147-A177-3AD203B41FA5}">
                      <a16:colId xmlns:a16="http://schemas.microsoft.com/office/drawing/2014/main" val="3897617724"/>
                    </a:ext>
                  </a:extLst>
                </a:gridCol>
                <a:gridCol w="4479471">
                  <a:extLst>
                    <a:ext uri="{9D8B030D-6E8A-4147-A177-3AD203B41FA5}">
                      <a16:colId xmlns:a16="http://schemas.microsoft.com/office/drawing/2014/main" val="1220955818"/>
                    </a:ext>
                  </a:extLst>
                </a:gridCol>
              </a:tblGrid>
              <a:tr h="321886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Non-academic</a:t>
                      </a:r>
                      <a:endParaRPr lang="en-GB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9880562"/>
                  </a:ext>
                </a:extLst>
              </a:tr>
              <a:tr h="321886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Reader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academics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family and friends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39308"/>
                  </a:ext>
                </a:extLst>
              </a:tr>
              <a:tr h="321886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facts, serious thought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everyday events, emotions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3890"/>
                  </a:ext>
                </a:extLst>
              </a:tr>
              <a:tr h="1453596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Style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sentences showing considerable variety in construction 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mostly simple and short </a:t>
                      </a:r>
                    </a:p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sentences, incomplete sentences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000509"/>
                  </a:ext>
                </a:extLst>
              </a:tr>
              <a:tr h="643771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Organisation</a:t>
                      </a:r>
                      <a:endParaRPr lang="en-GB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 and well planned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loosely structured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109775"/>
                  </a:ext>
                </a:extLst>
              </a:tr>
              <a:tr h="643771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Tone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formal, impersonal, objective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informal, personal, subjective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115300"/>
                  </a:ext>
                </a:extLst>
              </a:tr>
              <a:tr h="1055069"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Vocabulary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and academic language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everyday words, short forms, idioms and slang</a:t>
                      </a:r>
                    </a:p>
                    <a:p>
                      <a:pPr>
                        <a:spcAft>
                          <a:spcPts val="400"/>
                        </a:spcAft>
                      </a:pPr>
                      <a:r>
                        <a:rPr lang="en-GB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25003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C9FCE-FC79-6B4C-382C-0B7E7C0D7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BBC78-E72A-57AA-AD54-EFDC289106F2}"/>
              </a:ext>
            </a:extLst>
          </p:cNvPr>
          <p:cNvSpPr/>
          <p:nvPr/>
        </p:nvSpPr>
        <p:spPr bwMode="auto">
          <a:xfrm>
            <a:off x="812799" y="318655"/>
            <a:ext cx="10464799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80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271C-7B61-44A1-82AB-71D4B99B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400" dirty="0">
                <a:solidFill>
                  <a:srgbClr val="262626"/>
                </a:solidFill>
              </a:rPr>
              <a:t>3.</a:t>
            </a:r>
            <a:r>
              <a:rPr lang="zh-CN" altLang="en-US" sz="3400" dirty="0">
                <a:solidFill>
                  <a:srgbClr val="262626"/>
                </a:solidFill>
              </a:rPr>
              <a:t> </a:t>
            </a:r>
            <a:r>
              <a:rPr lang="en-GB" altLang="zh-CN" sz="3400" dirty="0">
                <a:solidFill>
                  <a:srgbClr val="262626"/>
                </a:solidFill>
              </a:rPr>
              <a:t>G</a:t>
            </a:r>
            <a:r>
              <a:rPr lang="en-GB" sz="3400" dirty="0">
                <a:solidFill>
                  <a:srgbClr val="262626"/>
                </a:solidFill>
              </a:rPr>
              <a:t>eneral characteristics of academic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9278-3DFA-4C29-9706-804A74AE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06" y="2132856"/>
            <a:ext cx="10464800" cy="444346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GB" sz="3600" b="0" dirty="0">
                <a:solidFill>
                  <a:srgbClr val="262626"/>
                </a:solidFill>
              </a:rPr>
              <a:t>has</a:t>
            </a:r>
            <a:r>
              <a:rPr lang="en-GB" sz="3600" b="0" dirty="0">
                <a:solidFill>
                  <a:srgbClr val="FF0000"/>
                </a:solidFill>
              </a:rPr>
              <a:t> focused </a:t>
            </a:r>
            <a:r>
              <a:rPr lang="en-GB" sz="3600" b="0" dirty="0">
                <a:solidFill>
                  <a:srgbClr val="262626"/>
                </a:solidFill>
              </a:rPr>
              <a:t>and </a:t>
            </a:r>
            <a:r>
              <a:rPr lang="en-GB" sz="3600" b="0" dirty="0">
                <a:solidFill>
                  <a:srgbClr val="FF0000"/>
                </a:solidFill>
              </a:rPr>
              <a:t>specific</a:t>
            </a:r>
            <a:r>
              <a:rPr lang="en-GB" sz="3600" b="0" dirty="0">
                <a:solidFill>
                  <a:srgbClr val="262626"/>
                </a:solidFill>
              </a:rPr>
              <a:t> expectations 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GB" sz="3600" b="0" dirty="0">
                <a:solidFill>
                  <a:srgbClr val="262626"/>
                </a:solidFill>
              </a:rPr>
              <a:t>emphasizes </a:t>
            </a:r>
            <a:r>
              <a:rPr lang="en-GB" sz="3600" b="0" dirty="0">
                <a:solidFill>
                  <a:srgbClr val="FF0000"/>
                </a:solidFill>
              </a:rPr>
              <a:t>logical reasoning </a:t>
            </a:r>
            <a:r>
              <a:rPr lang="en-GB" sz="3600" b="0" dirty="0">
                <a:solidFill>
                  <a:srgbClr val="262626"/>
                </a:solidFill>
              </a:rPr>
              <a:t>over emotional or sensory perceptions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600" b="0" dirty="0">
                <a:solidFill>
                  <a:srgbClr val="262626"/>
                </a:solidFill>
              </a:rPr>
              <a:t>attempts to be </a:t>
            </a:r>
            <a:r>
              <a:rPr lang="en-US" sz="3600" b="0" dirty="0">
                <a:solidFill>
                  <a:srgbClr val="FF0000"/>
                </a:solidFill>
              </a:rPr>
              <a:t>accurate</a:t>
            </a:r>
            <a:r>
              <a:rPr lang="en-US" sz="3600" dirty="0">
                <a:solidFill>
                  <a:srgbClr val="FF0000"/>
                </a:solidFill>
              </a:rPr>
              <a:t>, impersonal,</a:t>
            </a:r>
            <a:r>
              <a:rPr lang="en-US" sz="3600" b="0" dirty="0">
                <a:solidFill>
                  <a:srgbClr val="FF0000"/>
                </a:solidFill>
              </a:rPr>
              <a:t> </a:t>
            </a:r>
            <a:r>
              <a:rPr lang="en-US" sz="3600" b="0" dirty="0">
                <a:solidFill>
                  <a:srgbClr val="262626"/>
                </a:solidFill>
              </a:rPr>
              <a:t>and </a:t>
            </a:r>
            <a:r>
              <a:rPr lang="en-US" sz="3600" b="0" dirty="0">
                <a:solidFill>
                  <a:srgbClr val="FF0000"/>
                </a:solidFill>
              </a:rPr>
              <a:t>objective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GB" sz="3600" b="0" dirty="0">
                <a:solidFill>
                  <a:srgbClr val="262626"/>
                </a:solidFill>
              </a:rPr>
              <a:t>must be </a:t>
            </a:r>
            <a:r>
              <a:rPr lang="en-GB" sz="3600" b="0" dirty="0">
                <a:solidFill>
                  <a:srgbClr val="FF0000"/>
                </a:solidFill>
              </a:rPr>
              <a:t>coherent </a:t>
            </a:r>
          </a:p>
          <a:p>
            <a:pPr>
              <a:lnSpc>
                <a:spcPct val="90000"/>
              </a:lnSpc>
            </a:pPr>
            <a:endParaRPr lang="en-GB" sz="22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3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eme1CUHKSZEA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CUHKSZEAP" id="{491E8374-3D95-4E72-B8AA-A060D8ABF2AE}" vid="{44AFD614-5310-43BF-881B-97EC10E9EA34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itchFamily="18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Theme1CUHKSZEAP</Template>
  <TotalTime>1378</TotalTime>
  <Words>1606</Words>
  <Application>Microsoft Office PowerPoint</Application>
  <PresentationFormat>Widescreen</PresentationFormat>
  <Paragraphs>246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Ottawa</vt:lpstr>
      <vt:lpstr>SimSun</vt:lpstr>
      <vt:lpstr>Arial</vt:lpstr>
      <vt:lpstr>Bookman Old Style</vt:lpstr>
      <vt:lpstr>Calibri</vt:lpstr>
      <vt:lpstr>Garamond</vt:lpstr>
      <vt:lpstr>Palatino Linotype</vt:lpstr>
      <vt:lpstr>Roboto</vt:lpstr>
      <vt:lpstr>Rockwell</vt:lpstr>
      <vt:lpstr>Times New Roman</vt:lpstr>
      <vt:lpstr>Wingdings</vt:lpstr>
      <vt:lpstr>Theme1CUHKSZEAP</vt:lpstr>
      <vt:lpstr>自定义设计方案</vt:lpstr>
      <vt:lpstr>1_Edge</vt:lpstr>
      <vt:lpstr>ENG1002 English for Academic Purposes 1</vt:lpstr>
      <vt:lpstr>Instruction modules of ENG1002</vt:lpstr>
      <vt:lpstr>Formal &amp; Impersonal  Academic style and characteristics  </vt:lpstr>
      <vt:lpstr>Questions to think about</vt:lpstr>
      <vt:lpstr>1. Purposes of academic writing (Bailey, 2014) </vt:lpstr>
      <vt:lpstr>2. The most common types of academic writing (Task 1)</vt:lpstr>
      <vt:lpstr>3. General characteristics of academic writing</vt:lpstr>
      <vt:lpstr>3. General characteristics of academic writing</vt:lpstr>
      <vt:lpstr>3. General characteristics of academic writing</vt:lpstr>
      <vt:lpstr>Basic assumptions </vt:lpstr>
      <vt:lpstr>PowerPoint Presentation</vt:lpstr>
      <vt:lpstr> </vt:lpstr>
      <vt:lpstr> </vt:lpstr>
      <vt:lpstr>Don’ts</vt:lpstr>
      <vt:lpstr>Don’ts</vt:lpstr>
      <vt:lpstr>Dos</vt:lpstr>
      <vt:lpstr>Task 3 Sentence Analysis </vt:lpstr>
      <vt:lpstr>Example: (a) Another thing to think about is the chance of crime getting worse </vt:lpstr>
      <vt:lpstr>Example: (1) Another thing to think about is the chance of crime getting worse </vt:lpstr>
      <vt:lpstr>Example: (a) Another thing to think about is the chance of crime getting worse </vt:lpstr>
      <vt:lpstr>Example: (a) Another thing to think about is the chance of crime getting worse </vt:lpstr>
      <vt:lpstr>PowerPoint Presentation</vt:lpstr>
      <vt:lpstr>Work on it for five minutes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&amp; Impersonal  Academic style and characteristics  </dc:title>
  <dc:creator>Qian WANG</dc:creator>
  <cp:lastModifiedBy>Qian, Bobbie WANG</cp:lastModifiedBy>
  <cp:revision>61</cp:revision>
  <dcterms:created xsi:type="dcterms:W3CDTF">2023-02-07T02:21:52Z</dcterms:created>
  <dcterms:modified xsi:type="dcterms:W3CDTF">2024-01-30T11:38:43Z</dcterms:modified>
</cp:coreProperties>
</file>